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Lst>
  <p:sldSz cx="13004800" cy="9753600"/>
  <p:notesSz cx="6858000" cy="9144000"/>
  <p:defaultTextStyle>
    <a:lvl1pPr algn="ctr" defTabSz="457200">
      <a:defRPr sz="4200">
        <a:solidFill>
          <a:srgbClr val="FFFFFF"/>
        </a:solidFill>
        <a:latin typeface="+mn-lt"/>
        <a:ea typeface="+mn-ea"/>
        <a:cs typeface="+mn-cs"/>
        <a:sym typeface="Chalkduster"/>
      </a:defRPr>
    </a:lvl1pPr>
    <a:lvl2pPr indent="228600" algn="ctr" defTabSz="457200">
      <a:defRPr sz="4200">
        <a:solidFill>
          <a:srgbClr val="FFFFFF"/>
        </a:solidFill>
        <a:latin typeface="+mn-lt"/>
        <a:ea typeface="+mn-ea"/>
        <a:cs typeface="+mn-cs"/>
        <a:sym typeface="Chalkduster"/>
      </a:defRPr>
    </a:lvl2pPr>
    <a:lvl3pPr indent="457200" algn="ctr" defTabSz="457200">
      <a:defRPr sz="4200">
        <a:solidFill>
          <a:srgbClr val="FFFFFF"/>
        </a:solidFill>
        <a:latin typeface="+mn-lt"/>
        <a:ea typeface="+mn-ea"/>
        <a:cs typeface="+mn-cs"/>
        <a:sym typeface="Chalkduster"/>
      </a:defRPr>
    </a:lvl3pPr>
    <a:lvl4pPr indent="685800" algn="ctr" defTabSz="457200">
      <a:defRPr sz="4200">
        <a:solidFill>
          <a:srgbClr val="FFFFFF"/>
        </a:solidFill>
        <a:latin typeface="+mn-lt"/>
        <a:ea typeface="+mn-ea"/>
        <a:cs typeface="+mn-cs"/>
        <a:sym typeface="Chalkduster"/>
      </a:defRPr>
    </a:lvl4pPr>
    <a:lvl5pPr indent="914400" algn="ctr" defTabSz="457200">
      <a:defRPr sz="4200">
        <a:solidFill>
          <a:srgbClr val="FFFFFF"/>
        </a:solidFill>
        <a:latin typeface="+mn-lt"/>
        <a:ea typeface="+mn-ea"/>
        <a:cs typeface="+mn-cs"/>
        <a:sym typeface="Chalkduster"/>
      </a:defRPr>
    </a:lvl5pPr>
    <a:lvl6pPr indent="1143000" algn="ctr" defTabSz="457200">
      <a:defRPr sz="4200">
        <a:solidFill>
          <a:srgbClr val="FFFFFF"/>
        </a:solidFill>
        <a:latin typeface="+mn-lt"/>
        <a:ea typeface="+mn-ea"/>
        <a:cs typeface="+mn-cs"/>
        <a:sym typeface="Chalkduster"/>
      </a:defRPr>
    </a:lvl6pPr>
    <a:lvl7pPr indent="1371600" algn="ctr" defTabSz="457200">
      <a:defRPr sz="4200">
        <a:solidFill>
          <a:srgbClr val="FFFFFF"/>
        </a:solidFill>
        <a:latin typeface="+mn-lt"/>
        <a:ea typeface="+mn-ea"/>
        <a:cs typeface="+mn-cs"/>
        <a:sym typeface="Chalkduster"/>
      </a:defRPr>
    </a:lvl7pPr>
    <a:lvl8pPr indent="1600200" algn="ctr" defTabSz="457200">
      <a:defRPr sz="4200">
        <a:solidFill>
          <a:srgbClr val="FFFFFF"/>
        </a:solidFill>
        <a:latin typeface="+mn-lt"/>
        <a:ea typeface="+mn-ea"/>
        <a:cs typeface="+mn-cs"/>
        <a:sym typeface="Chalkduster"/>
      </a:defRPr>
    </a:lvl8pPr>
    <a:lvl9pPr indent="1828800" algn="ctr" defTabSz="457200">
      <a:defRPr sz="4200">
        <a:solidFill>
          <a:srgbClr val="FFFFFF"/>
        </a:solidFill>
        <a:latin typeface="+mn-lt"/>
        <a:ea typeface="+mn-ea"/>
        <a:cs typeface="+mn-cs"/>
        <a:sym typeface="Chalkdust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标题与副标题">
    <p:spTree>
      <p:nvGrpSpPr>
        <p:cNvPr id="1" name=""/>
        <p:cNvGrpSpPr/>
        <p:nvPr/>
      </p:nvGrpSpPr>
      <p:grpSpPr>
        <a:xfrm>
          <a:off x="0" y="0"/>
          <a:ext cx="0" cy="0"/>
          <a:chOff x="0" y="0"/>
          <a:chExt cx="0" cy="0"/>
        </a:xfrm>
      </p:grpSpPr>
      <p:sp>
        <p:nvSpPr>
          <p:cNvPr id="5" name="Shape 5"/>
          <p:cNvSpPr/>
          <p:nvPr>
            <p:ph type="title"/>
          </p:nvPr>
        </p:nvSpPr>
        <p:spPr>
          <a:xfrm>
            <a:off x="1270000" y="2616200"/>
            <a:ext cx="10464800" cy="2540000"/>
          </a:xfrm>
          <a:prstGeom prst="rect">
            <a:avLst/>
          </a:prstGeom>
        </p:spPr>
        <p:txBody>
          <a:bodyPr anchor="b"/>
          <a:lstStyle/>
          <a:p>
            <a:pPr lvl="0">
              <a:defRPr sz="1800">
                <a:solidFill>
                  <a:srgbClr val="000000"/>
                </a:solidFill>
              </a:defRPr>
            </a:pPr>
            <a:r>
              <a:rPr sz="7200">
                <a:solidFill>
                  <a:srgbClr val="FFFFFF"/>
                </a:solidFill>
              </a:rPr>
              <a:t>标题文本</a:t>
            </a:r>
          </a:p>
        </p:txBody>
      </p:sp>
      <p:sp>
        <p:nvSpPr>
          <p:cNvPr id="6" name="Shape 6"/>
          <p:cNvSpPr/>
          <p:nvPr>
            <p:ph type="body" idx="1"/>
          </p:nvPr>
        </p:nvSpPr>
        <p:spPr>
          <a:xfrm>
            <a:off x="1270000" y="5207000"/>
            <a:ext cx="10464800" cy="16637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8" name="Shape 8"/>
          <p:cNvSpPr/>
          <p:nvPr>
            <p:ph type="title"/>
          </p:nvPr>
        </p:nvSpPr>
        <p:spPr>
          <a:xfrm>
            <a:off x="1181100" y="6794500"/>
            <a:ext cx="10642600" cy="1511300"/>
          </a:xfrm>
          <a:prstGeom prst="rect">
            <a:avLst/>
          </a:prstGeom>
        </p:spPr>
        <p:txBody>
          <a:bodyPr/>
          <a:lstStyle/>
          <a:p>
            <a:pPr lvl="0">
              <a:defRPr sz="1800">
                <a:solidFill>
                  <a:srgbClr val="000000"/>
                </a:solidFill>
              </a:defRPr>
            </a:pPr>
            <a:r>
              <a:rPr sz="7200">
                <a:solidFill>
                  <a:srgbClr val="FFFFFF"/>
                </a:solidFill>
              </a:rPr>
              <a:t>标题文本</a:t>
            </a:r>
          </a:p>
        </p:txBody>
      </p:sp>
      <p:sp>
        <p:nvSpPr>
          <p:cNvPr id="9" name="Shape 9"/>
          <p:cNvSpPr/>
          <p:nvPr>
            <p:ph type="body" idx="1"/>
          </p:nvPr>
        </p:nvSpPr>
        <p:spPr>
          <a:xfrm>
            <a:off x="1181100" y="8382000"/>
            <a:ext cx="10642600" cy="9398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居中">
    <p:spTree>
      <p:nvGrpSpPr>
        <p:cNvPr id="1" name=""/>
        <p:cNvGrpSpPr/>
        <p:nvPr/>
      </p:nvGrpSpPr>
      <p:grpSpPr>
        <a:xfrm>
          <a:off x="0" y="0"/>
          <a:ext cx="0" cy="0"/>
          <a:chOff x="0" y="0"/>
          <a:chExt cx="0" cy="0"/>
        </a:xfrm>
      </p:grpSpPr>
      <p:sp>
        <p:nvSpPr>
          <p:cNvPr id="11" name="Shape 11"/>
          <p:cNvSpPr/>
          <p:nvPr>
            <p:ph type="title"/>
          </p:nvPr>
        </p:nvSpPr>
        <p:spPr>
          <a:xfrm>
            <a:off x="1270000" y="3606800"/>
            <a:ext cx="10464800" cy="2540000"/>
          </a:xfrm>
          <a:prstGeom prst="rect">
            <a:avLst/>
          </a:prstGeom>
        </p:spPr>
        <p:txBody>
          <a:bodyPr/>
          <a:lstStyle/>
          <a:p>
            <a:pPr lvl="0">
              <a:defRPr sz="1800">
                <a:solidFill>
                  <a:srgbClr val="000000"/>
                </a:solidFill>
              </a:defRPr>
            </a:pPr>
            <a:r>
              <a:rPr sz="7200">
                <a:solidFill>
                  <a:srgbClr val="FFFFFF"/>
                </a:solidFill>
              </a:rPr>
              <a:t>标题文本</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13" name="Shape 13"/>
          <p:cNvSpPr/>
          <p:nvPr>
            <p:ph type="title"/>
          </p:nvPr>
        </p:nvSpPr>
        <p:spPr>
          <a:xfrm>
            <a:off x="609600" y="1155700"/>
            <a:ext cx="5994400" cy="3568700"/>
          </a:xfrm>
          <a:prstGeom prst="rect">
            <a:avLst/>
          </a:prstGeom>
        </p:spPr>
        <p:txBody>
          <a:bodyPr anchor="b"/>
          <a:lstStyle>
            <a:lvl1pPr>
              <a:defRPr sz="5800"/>
            </a:lvl1pPr>
          </a:lstStyle>
          <a:p>
            <a:pPr lvl="0">
              <a:defRPr sz="1800">
                <a:solidFill>
                  <a:srgbClr val="000000"/>
                </a:solidFill>
              </a:defRPr>
            </a:pPr>
            <a:r>
              <a:rPr sz="5800">
                <a:solidFill>
                  <a:srgbClr val="FFFFFF"/>
                </a:solidFill>
              </a:rPr>
              <a:t>标题文本</a:t>
            </a:r>
          </a:p>
        </p:txBody>
      </p:sp>
      <p:sp>
        <p:nvSpPr>
          <p:cNvPr id="14" name="Shape 14"/>
          <p:cNvSpPr/>
          <p:nvPr>
            <p:ph type="body" idx="1"/>
          </p:nvPr>
        </p:nvSpPr>
        <p:spPr>
          <a:xfrm>
            <a:off x="609600" y="4762500"/>
            <a:ext cx="5994400" cy="35687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7200">
                <a:solidFill>
                  <a:srgbClr val="FFFFFF"/>
                </a:solidFill>
              </a:rPr>
              <a:t>标题文本</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7200">
                <a:solidFill>
                  <a:srgbClr val="FFFFFF"/>
                </a:solidFill>
              </a:rPr>
              <a:t>标题文本</a:t>
            </a:r>
          </a:p>
        </p:txBody>
      </p:sp>
      <p:sp>
        <p:nvSpPr>
          <p:cNvPr id="19" name="Shape 1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7200">
                <a:solidFill>
                  <a:srgbClr val="FFFFFF"/>
                </a:solidFill>
              </a:rPr>
              <a:t>标题文本</a:t>
            </a:r>
          </a:p>
        </p:txBody>
      </p:sp>
      <p:sp>
        <p:nvSpPr>
          <p:cNvPr id="22" name="Shape 22"/>
          <p:cNvSpPr/>
          <p:nvPr>
            <p:ph type="body" idx="1"/>
          </p:nvPr>
        </p:nvSpPr>
        <p:spPr>
          <a:xfrm>
            <a:off x="1270000" y="2946400"/>
            <a:ext cx="5270500" cy="6096000"/>
          </a:xfrm>
          <a:prstGeom prst="rect">
            <a:avLst/>
          </a:prstGeom>
        </p:spPr>
        <p:txBody>
          <a:bodyPr/>
          <a:lstStyle>
            <a:lvl1pPr marL="482600" indent="-482600">
              <a:spcBef>
                <a:spcPts val="3200"/>
              </a:spcBef>
              <a:buFont typeface="Gill Sans"/>
              <a:buBlip>
                <a:blip r:embed="rId2"/>
              </a:buBlip>
              <a:defRPr sz="3200"/>
            </a:lvl1pPr>
            <a:lvl2pPr marL="965200" indent="-482600">
              <a:spcBef>
                <a:spcPts val="3200"/>
              </a:spcBef>
              <a:buFont typeface="Gill Sans"/>
              <a:buBlip>
                <a:blip r:embed="rId2"/>
              </a:buBlip>
              <a:defRPr sz="3200"/>
            </a:lvl2pPr>
            <a:lvl3pPr marL="1447800" indent="-482600">
              <a:spcBef>
                <a:spcPts val="3200"/>
              </a:spcBef>
              <a:buFont typeface="Gill Sans"/>
              <a:buBlip>
                <a:blip r:embed="rId2"/>
              </a:buBlip>
              <a:defRPr sz="3200"/>
            </a:lvl3pPr>
            <a:lvl4pPr marL="1930400" indent="-482600">
              <a:spcBef>
                <a:spcPts val="3200"/>
              </a:spcBef>
              <a:buFont typeface="Gill Sans"/>
              <a:buBlip>
                <a:blip r:embed="rId2"/>
              </a:buBlip>
              <a:defRPr sz="3200"/>
            </a:lvl4pPr>
            <a:lvl5pPr marL="2413000" indent="-482600">
              <a:spcBef>
                <a:spcPts val="3200"/>
              </a:spcBef>
              <a:buFont typeface="Gill Sans"/>
              <a:buBlip>
                <a:blip r:embed="rId2"/>
              </a:buBlip>
              <a:defRPr sz="3200"/>
            </a:lvl5pPr>
          </a:lstStyle>
          <a:p>
            <a:pPr lvl="0">
              <a:defRPr sz="1800">
                <a:solidFill>
                  <a:srgbClr val="000000"/>
                </a:solidFill>
              </a:defRPr>
            </a:pPr>
            <a:r>
              <a:rPr sz="3200">
                <a:solidFill>
                  <a:srgbClr val="FFFFFF"/>
                </a:solidFill>
              </a:rPr>
              <a:t>正文级别 1</a:t>
            </a:r>
            <a:endParaRPr sz="3200">
              <a:solidFill>
                <a:srgbClr val="FFFFFF"/>
              </a:solidFill>
            </a:endParaRPr>
          </a:p>
          <a:p>
            <a:pPr lvl="1">
              <a:defRPr sz="1800">
                <a:solidFill>
                  <a:srgbClr val="000000"/>
                </a:solidFill>
              </a:defRPr>
            </a:pPr>
            <a:r>
              <a:rPr sz="3200">
                <a:solidFill>
                  <a:srgbClr val="FFFFFF"/>
                </a:solidFill>
              </a:rPr>
              <a:t>正文级别 2</a:t>
            </a:r>
            <a:endParaRPr sz="3200">
              <a:solidFill>
                <a:srgbClr val="FFFFFF"/>
              </a:solidFill>
            </a:endParaRPr>
          </a:p>
          <a:p>
            <a:pPr lvl="2">
              <a:defRPr sz="1800">
                <a:solidFill>
                  <a:srgbClr val="000000"/>
                </a:solidFill>
              </a:defRPr>
            </a:pPr>
            <a:r>
              <a:rPr sz="3200">
                <a:solidFill>
                  <a:srgbClr val="FFFFFF"/>
                </a:solidFill>
              </a:rPr>
              <a:t>正文级别 3</a:t>
            </a:r>
            <a:endParaRPr sz="3200">
              <a:solidFill>
                <a:srgbClr val="FFFFFF"/>
              </a:solidFill>
            </a:endParaRPr>
          </a:p>
          <a:p>
            <a:pPr lvl="3">
              <a:defRPr sz="1800">
                <a:solidFill>
                  <a:srgbClr val="000000"/>
                </a:solidFill>
              </a:defRPr>
            </a:pPr>
            <a:r>
              <a:rPr sz="3200">
                <a:solidFill>
                  <a:srgbClr val="FFFFFF"/>
                </a:solidFill>
              </a:rPr>
              <a:t>正文级别 4</a:t>
            </a:r>
            <a:endParaRPr sz="3200">
              <a:solidFill>
                <a:srgbClr val="FFFFFF"/>
              </a:solidFill>
            </a:endParaRPr>
          </a:p>
          <a:p>
            <a:pPr lvl="4">
              <a:defRPr sz="1800">
                <a:solidFill>
                  <a:srgbClr val="000000"/>
                </a:solidFill>
              </a:defRPr>
            </a:pPr>
            <a:r>
              <a:rPr sz="3200">
                <a:solidFill>
                  <a:srgbClr val="FFFFFF"/>
                </a:solidFill>
              </a:rPr>
              <a:t>正文级别 5</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24" name="Shape 24"/>
          <p:cNvSpPr/>
          <p:nvPr>
            <p:ph type="body" idx="1"/>
          </p:nvPr>
        </p:nvSpPr>
        <p:spPr>
          <a:xfrm>
            <a:off x="1270000" y="1066800"/>
            <a:ext cx="10464800" cy="7620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7200">
                <a:solidFill>
                  <a:srgbClr val="FFFFFF"/>
                </a:solidFill>
              </a:rPr>
              <a:t>标题文本</a:t>
            </a:r>
          </a:p>
        </p:txBody>
      </p:sp>
      <p:sp>
        <p:nvSpPr>
          <p:cNvPr id="3" name="Shape 3"/>
          <p:cNvSpPr/>
          <p:nvPr>
            <p:ph type="body" idx="1"/>
          </p:nvPr>
        </p:nvSpPr>
        <p:spPr>
          <a:xfrm>
            <a:off x="1270000" y="2768600"/>
            <a:ext cx="10464800" cy="5740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defRPr>
            </a:pPr>
            <a:r>
              <a:rPr sz="3600">
                <a:solidFill>
                  <a:srgbClr val="FFFFFF"/>
                </a:solidFill>
              </a:rPr>
              <a:t>正文级别 1</a:t>
            </a:r>
            <a:endParaRPr sz="3600">
              <a:solidFill>
                <a:srgbClr val="FFFFFF"/>
              </a:solidFill>
            </a:endParaRPr>
          </a:p>
          <a:p>
            <a:pPr lvl="1">
              <a:defRPr sz="1800">
                <a:solidFill>
                  <a:srgbClr val="000000"/>
                </a:solidFill>
              </a:defRPr>
            </a:pPr>
            <a:r>
              <a:rPr sz="3600">
                <a:solidFill>
                  <a:srgbClr val="FFFFFF"/>
                </a:solidFill>
              </a:rPr>
              <a:t>正文级别 2</a:t>
            </a:r>
            <a:endParaRPr sz="3600">
              <a:solidFill>
                <a:srgbClr val="FFFFFF"/>
              </a:solidFill>
            </a:endParaRPr>
          </a:p>
          <a:p>
            <a:pPr lvl="2">
              <a:defRPr sz="1800">
                <a:solidFill>
                  <a:srgbClr val="000000"/>
                </a:solidFill>
              </a:defRPr>
            </a:pPr>
            <a:r>
              <a:rPr sz="3600">
                <a:solidFill>
                  <a:srgbClr val="FFFFFF"/>
                </a:solidFill>
              </a:rPr>
              <a:t>正文级别 3</a:t>
            </a:r>
            <a:endParaRPr sz="3600">
              <a:solidFill>
                <a:srgbClr val="FFFFFF"/>
              </a:solidFill>
            </a:endParaRPr>
          </a:p>
          <a:p>
            <a:pPr lvl="3">
              <a:defRPr sz="1800">
                <a:solidFill>
                  <a:srgbClr val="000000"/>
                </a:solidFill>
              </a:defRPr>
            </a:pPr>
            <a:r>
              <a:rPr sz="3600">
                <a:solidFill>
                  <a:srgbClr val="FFFFFF"/>
                </a:solidFill>
              </a:rPr>
              <a:t>正文级别 4</a:t>
            </a:r>
            <a:endParaRPr sz="3600">
              <a:solidFill>
                <a:srgbClr val="FFFFFF"/>
              </a:solidFill>
            </a:endParaRPr>
          </a:p>
          <a:p>
            <a:pPr lvl="4">
              <a:defRPr sz="1800">
                <a:solidFill>
                  <a:srgbClr val="000000"/>
                </a:solidFill>
              </a:defRPr>
            </a:pPr>
            <a:r>
              <a:rPr sz="3600">
                <a:solidFill>
                  <a:srgbClr val="FFFFFF"/>
                </a:solidFill>
              </a:rPr>
              <a:t>正文级别 5</a:t>
            </a:r>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spd="med" advClick="1"/>
  <p:txStyles>
    <p:titleStyle>
      <a:lvl1pPr algn="ctr" defTabSz="457200">
        <a:defRPr sz="7200">
          <a:solidFill>
            <a:srgbClr val="FFFFFF"/>
          </a:solidFill>
          <a:latin typeface="+mn-lt"/>
          <a:ea typeface="+mn-ea"/>
          <a:cs typeface="+mn-cs"/>
          <a:sym typeface="Chalkduster"/>
        </a:defRPr>
      </a:lvl1pPr>
      <a:lvl2pPr indent="228600" algn="ctr" defTabSz="457200">
        <a:defRPr sz="7200">
          <a:solidFill>
            <a:srgbClr val="FFFFFF"/>
          </a:solidFill>
          <a:latin typeface="+mn-lt"/>
          <a:ea typeface="+mn-ea"/>
          <a:cs typeface="+mn-cs"/>
          <a:sym typeface="Chalkduster"/>
        </a:defRPr>
      </a:lvl2pPr>
      <a:lvl3pPr indent="457200" algn="ctr" defTabSz="457200">
        <a:defRPr sz="7200">
          <a:solidFill>
            <a:srgbClr val="FFFFFF"/>
          </a:solidFill>
          <a:latin typeface="+mn-lt"/>
          <a:ea typeface="+mn-ea"/>
          <a:cs typeface="+mn-cs"/>
          <a:sym typeface="Chalkduster"/>
        </a:defRPr>
      </a:lvl3pPr>
      <a:lvl4pPr indent="685800" algn="ctr" defTabSz="457200">
        <a:defRPr sz="7200">
          <a:solidFill>
            <a:srgbClr val="FFFFFF"/>
          </a:solidFill>
          <a:latin typeface="+mn-lt"/>
          <a:ea typeface="+mn-ea"/>
          <a:cs typeface="+mn-cs"/>
          <a:sym typeface="Chalkduster"/>
        </a:defRPr>
      </a:lvl4pPr>
      <a:lvl5pPr indent="914400" algn="ctr" defTabSz="457200">
        <a:defRPr sz="7200">
          <a:solidFill>
            <a:srgbClr val="FFFFFF"/>
          </a:solidFill>
          <a:latin typeface="+mn-lt"/>
          <a:ea typeface="+mn-ea"/>
          <a:cs typeface="+mn-cs"/>
          <a:sym typeface="Chalkduster"/>
        </a:defRPr>
      </a:lvl5pPr>
      <a:lvl6pPr indent="1143000" algn="ctr" defTabSz="457200">
        <a:defRPr sz="7200">
          <a:solidFill>
            <a:srgbClr val="FFFFFF"/>
          </a:solidFill>
          <a:latin typeface="+mn-lt"/>
          <a:ea typeface="+mn-ea"/>
          <a:cs typeface="+mn-cs"/>
          <a:sym typeface="Chalkduster"/>
        </a:defRPr>
      </a:lvl6pPr>
      <a:lvl7pPr indent="1371600" algn="ctr" defTabSz="457200">
        <a:defRPr sz="7200">
          <a:solidFill>
            <a:srgbClr val="FFFFFF"/>
          </a:solidFill>
          <a:latin typeface="+mn-lt"/>
          <a:ea typeface="+mn-ea"/>
          <a:cs typeface="+mn-cs"/>
          <a:sym typeface="Chalkduster"/>
        </a:defRPr>
      </a:lvl7pPr>
      <a:lvl8pPr indent="1600200" algn="ctr" defTabSz="457200">
        <a:defRPr sz="7200">
          <a:solidFill>
            <a:srgbClr val="FFFFFF"/>
          </a:solidFill>
          <a:latin typeface="+mn-lt"/>
          <a:ea typeface="+mn-ea"/>
          <a:cs typeface="+mn-cs"/>
          <a:sym typeface="Chalkduster"/>
        </a:defRPr>
      </a:lvl8pPr>
      <a:lvl9pPr indent="1828800" algn="ctr" defTabSz="457200">
        <a:defRPr sz="7200">
          <a:solidFill>
            <a:srgbClr val="FFFFFF"/>
          </a:solidFill>
          <a:latin typeface="+mn-lt"/>
          <a:ea typeface="+mn-ea"/>
          <a:cs typeface="+mn-cs"/>
          <a:sym typeface="Chalkduster"/>
        </a:defRPr>
      </a:lvl9pPr>
    </p:titleStyle>
    <p:bodyStyle>
      <a:lvl1pPr marL="571500" indent="-571500" defTabSz="457200">
        <a:spcBef>
          <a:spcPts val="3600"/>
        </a:spcBef>
        <a:buSzPct val="43000"/>
        <a:buBlip>
          <a:blip r:embed="rId3"/>
        </a:buBlip>
        <a:defRPr sz="3600">
          <a:solidFill>
            <a:srgbClr val="FFFFFF"/>
          </a:solidFill>
          <a:latin typeface="+mn-lt"/>
          <a:ea typeface="+mn-ea"/>
          <a:cs typeface="+mn-cs"/>
          <a:sym typeface="Chalkduster"/>
        </a:defRPr>
      </a:lvl1pPr>
      <a:lvl2pPr marL="1143000" indent="-571500" defTabSz="457200">
        <a:spcBef>
          <a:spcPts val="3600"/>
        </a:spcBef>
        <a:buSzPct val="43000"/>
        <a:buBlip>
          <a:blip r:embed="rId3"/>
        </a:buBlip>
        <a:defRPr sz="3600">
          <a:solidFill>
            <a:srgbClr val="FFFFFF"/>
          </a:solidFill>
          <a:latin typeface="+mn-lt"/>
          <a:ea typeface="+mn-ea"/>
          <a:cs typeface="+mn-cs"/>
          <a:sym typeface="Chalkduster"/>
        </a:defRPr>
      </a:lvl2pPr>
      <a:lvl3pPr marL="1714500" indent="-571500" defTabSz="457200">
        <a:spcBef>
          <a:spcPts val="3600"/>
        </a:spcBef>
        <a:buSzPct val="43000"/>
        <a:buBlip>
          <a:blip r:embed="rId3"/>
        </a:buBlip>
        <a:defRPr sz="3600">
          <a:solidFill>
            <a:srgbClr val="FFFFFF"/>
          </a:solidFill>
          <a:latin typeface="+mn-lt"/>
          <a:ea typeface="+mn-ea"/>
          <a:cs typeface="+mn-cs"/>
          <a:sym typeface="Chalkduster"/>
        </a:defRPr>
      </a:lvl3pPr>
      <a:lvl4pPr marL="2286000" indent="-571500" defTabSz="457200">
        <a:spcBef>
          <a:spcPts val="3600"/>
        </a:spcBef>
        <a:buSzPct val="43000"/>
        <a:buBlip>
          <a:blip r:embed="rId3"/>
        </a:buBlip>
        <a:defRPr sz="3600">
          <a:solidFill>
            <a:srgbClr val="FFFFFF"/>
          </a:solidFill>
          <a:latin typeface="+mn-lt"/>
          <a:ea typeface="+mn-ea"/>
          <a:cs typeface="+mn-cs"/>
          <a:sym typeface="Chalkduster"/>
        </a:defRPr>
      </a:lvl4pPr>
      <a:lvl5pPr marL="2857500" indent="-571500" defTabSz="457200">
        <a:spcBef>
          <a:spcPts val="3600"/>
        </a:spcBef>
        <a:buSzPct val="43000"/>
        <a:buBlip>
          <a:blip r:embed="rId3"/>
        </a:buBlip>
        <a:defRPr sz="3600">
          <a:solidFill>
            <a:srgbClr val="FFFFFF"/>
          </a:solidFill>
          <a:latin typeface="+mn-lt"/>
          <a:ea typeface="+mn-ea"/>
          <a:cs typeface="+mn-cs"/>
          <a:sym typeface="Chalkduster"/>
        </a:defRPr>
      </a:lvl5pPr>
      <a:lvl6pPr marL="3429000" indent="-571500" defTabSz="457200">
        <a:spcBef>
          <a:spcPts val="3600"/>
        </a:spcBef>
        <a:buSzPct val="43000"/>
        <a:buBlip>
          <a:blip r:embed="rId3"/>
        </a:buBlip>
        <a:defRPr sz="3600">
          <a:solidFill>
            <a:srgbClr val="FFFFFF"/>
          </a:solidFill>
          <a:latin typeface="+mn-lt"/>
          <a:ea typeface="+mn-ea"/>
          <a:cs typeface="+mn-cs"/>
          <a:sym typeface="Chalkduster"/>
        </a:defRPr>
      </a:lvl6pPr>
      <a:lvl7pPr marL="4000500" indent="-571500" defTabSz="457200">
        <a:spcBef>
          <a:spcPts val="3600"/>
        </a:spcBef>
        <a:buSzPct val="43000"/>
        <a:buBlip>
          <a:blip r:embed="rId3"/>
        </a:buBlip>
        <a:defRPr sz="3600">
          <a:solidFill>
            <a:srgbClr val="FFFFFF"/>
          </a:solidFill>
          <a:latin typeface="+mn-lt"/>
          <a:ea typeface="+mn-ea"/>
          <a:cs typeface="+mn-cs"/>
          <a:sym typeface="Chalkduster"/>
        </a:defRPr>
      </a:lvl7pPr>
      <a:lvl8pPr marL="4572000" indent="-571500" defTabSz="457200">
        <a:spcBef>
          <a:spcPts val="3600"/>
        </a:spcBef>
        <a:buSzPct val="43000"/>
        <a:buBlip>
          <a:blip r:embed="rId3"/>
        </a:buBlip>
        <a:defRPr sz="3600">
          <a:solidFill>
            <a:srgbClr val="FFFFFF"/>
          </a:solidFill>
          <a:latin typeface="+mn-lt"/>
          <a:ea typeface="+mn-ea"/>
          <a:cs typeface="+mn-cs"/>
          <a:sym typeface="Chalkduster"/>
        </a:defRPr>
      </a:lvl8pPr>
      <a:lvl9pPr marL="5143500" indent="-571500" defTabSz="457200">
        <a:spcBef>
          <a:spcPts val="3600"/>
        </a:spcBef>
        <a:buSzPct val="43000"/>
        <a:buBlip>
          <a:blip r:embed="rId3"/>
        </a:buBlip>
        <a:defRPr sz="3600">
          <a:solidFill>
            <a:srgbClr val="FFFFFF"/>
          </a:solidFill>
          <a:latin typeface="+mn-lt"/>
          <a:ea typeface="+mn-ea"/>
          <a:cs typeface="+mn-cs"/>
          <a:sym typeface="Chalkduster"/>
        </a:defRPr>
      </a:lvl9pPr>
    </p:bodyStyle>
    <p:otherStyle>
      <a:lvl1pPr algn="ctr" defTabSz="457200">
        <a:defRPr>
          <a:solidFill>
            <a:schemeClr val="tx1"/>
          </a:solidFill>
          <a:latin typeface="+mn-lt"/>
          <a:ea typeface="+mn-ea"/>
          <a:cs typeface="+mn-cs"/>
          <a:sym typeface="Chalkduster"/>
        </a:defRPr>
      </a:lvl1pPr>
      <a:lvl2pPr indent="228600" algn="ctr" defTabSz="457200">
        <a:defRPr>
          <a:solidFill>
            <a:schemeClr val="tx1"/>
          </a:solidFill>
          <a:latin typeface="+mn-lt"/>
          <a:ea typeface="+mn-ea"/>
          <a:cs typeface="+mn-cs"/>
          <a:sym typeface="Chalkduster"/>
        </a:defRPr>
      </a:lvl2pPr>
      <a:lvl3pPr indent="457200" algn="ctr" defTabSz="457200">
        <a:defRPr>
          <a:solidFill>
            <a:schemeClr val="tx1"/>
          </a:solidFill>
          <a:latin typeface="+mn-lt"/>
          <a:ea typeface="+mn-ea"/>
          <a:cs typeface="+mn-cs"/>
          <a:sym typeface="Chalkduster"/>
        </a:defRPr>
      </a:lvl3pPr>
      <a:lvl4pPr indent="685800" algn="ctr" defTabSz="457200">
        <a:defRPr>
          <a:solidFill>
            <a:schemeClr val="tx1"/>
          </a:solidFill>
          <a:latin typeface="+mn-lt"/>
          <a:ea typeface="+mn-ea"/>
          <a:cs typeface="+mn-cs"/>
          <a:sym typeface="Chalkduster"/>
        </a:defRPr>
      </a:lvl4pPr>
      <a:lvl5pPr indent="914400" algn="ctr" defTabSz="457200">
        <a:defRPr>
          <a:solidFill>
            <a:schemeClr val="tx1"/>
          </a:solidFill>
          <a:latin typeface="+mn-lt"/>
          <a:ea typeface="+mn-ea"/>
          <a:cs typeface="+mn-cs"/>
          <a:sym typeface="Chalkduster"/>
        </a:defRPr>
      </a:lvl5pPr>
      <a:lvl6pPr indent="1143000" algn="ctr" defTabSz="457200">
        <a:defRPr>
          <a:solidFill>
            <a:schemeClr val="tx1"/>
          </a:solidFill>
          <a:latin typeface="+mn-lt"/>
          <a:ea typeface="+mn-ea"/>
          <a:cs typeface="+mn-cs"/>
          <a:sym typeface="Chalkduster"/>
        </a:defRPr>
      </a:lvl6pPr>
      <a:lvl7pPr indent="1371600" algn="ctr" defTabSz="457200">
        <a:defRPr>
          <a:solidFill>
            <a:schemeClr val="tx1"/>
          </a:solidFill>
          <a:latin typeface="+mn-lt"/>
          <a:ea typeface="+mn-ea"/>
          <a:cs typeface="+mn-cs"/>
          <a:sym typeface="Chalkduster"/>
        </a:defRPr>
      </a:lvl7pPr>
      <a:lvl8pPr indent="1600200" algn="ctr" defTabSz="457200">
        <a:defRPr>
          <a:solidFill>
            <a:schemeClr val="tx1"/>
          </a:solidFill>
          <a:latin typeface="+mn-lt"/>
          <a:ea typeface="+mn-ea"/>
          <a:cs typeface="+mn-cs"/>
          <a:sym typeface="Chalkduster"/>
        </a:defRPr>
      </a:lvl8pPr>
      <a:lvl9pPr indent="1828800" algn="ctr" defTabSz="457200">
        <a:defRPr>
          <a:solidFill>
            <a:schemeClr val="tx1"/>
          </a:solidFill>
          <a:latin typeface="+mn-lt"/>
          <a:ea typeface="+mn-ea"/>
          <a:cs typeface="+mn-cs"/>
          <a:sym typeface="Chalkduster"/>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3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4.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st.github.com/junewu/54ff4d01bd386ffdbd90ca14cb59b5e3" TargetMode="Externa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realpython.com/python-f-strings/" TargetMode="External"/><Relationship Id="rId4" Type="http://schemas.openxmlformats.org/officeDocument/2006/relationships/hyperlink" Target="https://docs.python.org/3/library/functools.html" TargetMode="External"/><Relationship Id="rId5" Type="http://schemas.openxmlformats.org/officeDocument/2006/relationships/hyperlink" Target="https://realpython.com/python-operators-expressions/"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st.github.com/junewu/bba1449077e5a283a348d116a72181a5"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4.png"/><Relationship Id="rId4" Type="http://schemas.openxmlformats.org/officeDocument/2006/relationships/image" Target="../media/image3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7.png"/><Relationship Id="rId4" Type="http://schemas.openxmlformats.org/officeDocument/2006/relationships/image" Target="../media/image38.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1.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2.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3.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4.png"/><Relationship Id="rId4" Type="http://schemas.openxmlformats.org/officeDocument/2006/relationships/image" Target="../media/image45.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docs.python.org/3/library/pdb.html" TargetMode="External"/><Relationship Id="rId4" Type="http://schemas.openxmlformats.org/officeDocument/2006/relationships/image" Target="../media/image4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9.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55.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jpeg"/><Relationship Id="rId4" Type="http://schemas.openxmlformats.org/officeDocument/2006/relationships/image" Target="../media/image7.jpe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8.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9.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0.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2.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2.png"/><Relationship Id="rId4" Type="http://schemas.openxmlformats.org/officeDocument/2006/relationships/image" Target="../media/image63.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65.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8.png"/><Relationship Id="rId4" Type="http://schemas.openxmlformats.org/officeDocument/2006/relationships/image" Target="../media/image6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0.png"/><Relationship Id="rId4" Type="http://schemas.openxmlformats.org/officeDocument/2006/relationships/image" Target="../media/image71.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2.png"/><Relationship Id="rId4" Type="http://schemas.openxmlformats.org/officeDocument/2006/relationships/image" Target="../media/image73.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docs.python.org/3/tutorial/errors.html" TargetMode="External"/><Relationship Id="rId4" Type="http://schemas.openxmlformats.org/officeDocument/2006/relationships/hyperlink" Target="https://www.digitalocean.com/community/tutorials/how-to-use-the-python-debugger" TargetMode="External"/><Relationship Id="rId5" Type="http://schemas.openxmlformats.org/officeDocument/2006/relationships/hyperlink" Target="https://python-3-patterns-idioms-test.readthedocs.io/en/latest/Comprehensions.html" TargetMode="External"/><Relationship Id="rId6" Type="http://schemas.openxmlformats.org/officeDocument/2006/relationships/hyperlink" Target="https://docs.python.org/3/tutorial/classes.html" TargetMode="External"/><Relationship Id="rId7" Type="http://schemas.openxmlformats.org/officeDocument/2006/relationships/hyperlink" Target="https://rszalski.github.io/magicmethods/"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solidFill>
                  <a:srgbClr val="000000"/>
                </a:solidFill>
              </a:defRPr>
            </a:pPr>
            <a:r>
              <a:rPr sz="7200">
                <a:solidFill>
                  <a:srgbClr val="FFFFFF"/>
                </a:solidFill>
              </a:rPr>
              <a:t>后端开发课程</a:t>
            </a:r>
          </a:p>
        </p:txBody>
      </p:sp>
      <p:sp>
        <p:nvSpPr>
          <p:cNvPr id="33" name="Shape 33"/>
          <p:cNvSpPr/>
          <p:nvPr>
            <p:ph type="body" idx="1"/>
          </p:nvPr>
        </p:nvSpPr>
        <p:spPr>
          <a:prstGeom prst="rect">
            <a:avLst/>
          </a:prstGeom>
        </p:spPr>
        <p:txBody>
          <a:bodyPr/>
          <a:lstStyle/>
          <a:p>
            <a:pPr lvl="0">
              <a:defRPr sz="1800">
                <a:solidFill>
                  <a:srgbClr val="000000"/>
                </a:solidFill>
              </a:defRPr>
            </a:pPr>
            <a:r>
              <a:rPr sz="3600">
                <a:solidFill>
                  <a:srgbClr val="FFFFFF"/>
                </a:solidFill>
              </a:rPr>
              <a:t>吴晓阳</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72" name="Shape 72"/>
          <p:cNvSpPr/>
          <p:nvPr>
            <p:ph type="body" idx="1"/>
          </p:nvPr>
        </p:nvSpPr>
        <p:spPr>
          <a:xfrm>
            <a:off x="1270000" y="-456351"/>
            <a:ext cx="10464800" cy="5740401"/>
          </a:xfrm>
          <a:prstGeom prst="rect">
            <a:avLst/>
          </a:prstGeom>
        </p:spPr>
        <p:txBody>
          <a:bodyPr/>
          <a:lstStyle>
            <a:lvl1pPr>
              <a:buBlip>
                <a:blip r:embed="rId2"/>
              </a:buBlip>
              <a:defRPr>
                <a:solidFill>
                  <a:srgbClr val="FF7777"/>
                </a:solidFill>
              </a:defRPr>
            </a:lvl1pPr>
          </a:lstStyle>
          <a:p>
            <a:pPr lvl="0">
              <a:defRPr sz="1800">
                <a:solidFill>
                  <a:srgbClr val="000000"/>
                </a:solidFill>
              </a:defRPr>
            </a:pPr>
            <a:r>
              <a:rPr sz="3600">
                <a:solidFill>
                  <a:srgbClr val="FF7777"/>
                </a:solidFill>
              </a:rPr>
              <a:t>参数为函数</a:t>
            </a:r>
          </a:p>
        </p:txBody>
      </p:sp>
      <p:pic>
        <p:nvPicPr>
          <p:cNvPr id="73" name="pasted-image.png"/>
          <p:cNvPicPr/>
          <p:nvPr/>
        </p:nvPicPr>
        <p:blipFill>
          <a:blip r:embed="rId3">
            <a:extLst/>
          </a:blip>
          <a:stretch>
            <a:fillRect/>
          </a:stretch>
        </p:blipFill>
        <p:spPr>
          <a:xfrm>
            <a:off x="1854200" y="2974993"/>
            <a:ext cx="9296400" cy="4673601"/>
          </a:xfrm>
          <a:prstGeom prst="rect">
            <a:avLst/>
          </a:prstGeom>
          <a:ln w="889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pic>
        <p:nvPicPr>
          <p:cNvPr id="76" name="pasted-image.png"/>
          <p:cNvPicPr/>
          <p:nvPr/>
        </p:nvPicPr>
        <p:blipFill>
          <a:blip r:embed="rId2">
            <a:extLst/>
          </a:blip>
          <a:stretch>
            <a:fillRect/>
          </a:stretch>
        </p:blipFill>
        <p:spPr>
          <a:xfrm>
            <a:off x="354706" y="2642194"/>
            <a:ext cx="12295388" cy="4469212"/>
          </a:xfrm>
          <a:prstGeom prst="rect">
            <a:avLst/>
          </a:prstGeom>
          <a:ln w="889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79" name="Shape 79"/>
          <p:cNvSpPr/>
          <p:nvPr>
            <p:ph type="body" idx="1"/>
          </p:nvPr>
        </p:nvSpPr>
        <p:spPr>
          <a:xfrm>
            <a:off x="1270000" y="-516350"/>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本地变量</a:t>
            </a:r>
          </a:p>
        </p:txBody>
      </p:sp>
      <p:pic>
        <p:nvPicPr>
          <p:cNvPr id="80" name="pasted-image.png"/>
          <p:cNvPicPr/>
          <p:nvPr/>
        </p:nvPicPr>
        <p:blipFill>
          <a:blip r:embed="rId3">
            <a:extLst/>
          </a:blip>
          <a:stretch>
            <a:fillRect/>
          </a:stretch>
        </p:blipFill>
        <p:spPr>
          <a:xfrm>
            <a:off x="1594085" y="5367860"/>
            <a:ext cx="7376175" cy="3619609"/>
          </a:xfrm>
          <a:prstGeom prst="rect">
            <a:avLst/>
          </a:prstGeom>
          <a:ln w="88900">
            <a:miter lim="400000"/>
          </a:ln>
        </p:spPr>
      </p:pic>
      <p:pic>
        <p:nvPicPr>
          <p:cNvPr id="81" name="pasted-image.png"/>
          <p:cNvPicPr/>
          <p:nvPr/>
        </p:nvPicPr>
        <p:blipFill>
          <a:blip r:embed="rId4">
            <a:extLst/>
          </a:blip>
          <a:stretch>
            <a:fillRect/>
          </a:stretch>
        </p:blipFill>
        <p:spPr>
          <a:xfrm>
            <a:off x="1620619" y="2713508"/>
            <a:ext cx="5877303" cy="2669620"/>
          </a:xfrm>
          <a:prstGeom prst="rect">
            <a:avLst/>
          </a:prstGeom>
          <a:ln w="889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84" name="Shape 84"/>
          <p:cNvSpPr/>
          <p:nvPr>
            <p:ph type="body" idx="1"/>
          </p:nvPr>
        </p:nvSpPr>
        <p:spPr>
          <a:xfrm>
            <a:off x="1389998" y="-261354"/>
            <a:ext cx="10464801"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全局变量</a:t>
            </a:r>
          </a:p>
        </p:txBody>
      </p:sp>
      <p:pic>
        <p:nvPicPr>
          <p:cNvPr id="85" name="pasted-image.png"/>
          <p:cNvPicPr/>
          <p:nvPr/>
        </p:nvPicPr>
        <p:blipFill>
          <a:blip r:embed="rId3">
            <a:extLst/>
          </a:blip>
          <a:stretch>
            <a:fillRect/>
          </a:stretch>
        </p:blipFill>
        <p:spPr>
          <a:xfrm>
            <a:off x="1989022" y="3219486"/>
            <a:ext cx="6313628" cy="5191785"/>
          </a:xfrm>
          <a:prstGeom prst="rect">
            <a:avLst/>
          </a:prstGeom>
          <a:ln w="889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88" name="Shape 88"/>
          <p:cNvSpPr/>
          <p:nvPr>
            <p:ph type="body" idx="1"/>
          </p:nvPr>
        </p:nvSpPr>
        <p:spPr>
          <a:xfrm>
            <a:off x="1434997" y="-411352"/>
            <a:ext cx="10464801"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错误示范</a:t>
            </a:r>
          </a:p>
        </p:txBody>
      </p:sp>
      <p:pic>
        <p:nvPicPr>
          <p:cNvPr id="89" name="pasted-image.png"/>
          <p:cNvPicPr/>
          <p:nvPr/>
        </p:nvPicPr>
        <p:blipFill>
          <a:blip r:embed="rId3">
            <a:extLst/>
          </a:blip>
          <a:stretch>
            <a:fillRect/>
          </a:stretch>
        </p:blipFill>
        <p:spPr>
          <a:xfrm>
            <a:off x="1279937" y="2775406"/>
            <a:ext cx="10984074" cy="3284627"/>
          </a:xfrm>
          <a:prstGeom prst="rect">
            <a:avLst/>
          </a:prstGeom>
          <a:ln w="88900">
            <a:miter lim="400000"/>
          </a:ln>
        </p:spPr>
      </p:pic>
      <p:pic>
        <p:nvPicPr>
          <p:cNvPr id="90" name="pasted-image.png"/>
          <p:cNvPicPr/>
          <p:nvPr/>
        </p:nvPicPr>
        <p:blipFill>
          <a:blip r:embed="rId4">
            <a:extLst/>
          </a:blip>
          <a:stretch>
            <a:fillRect/>
          </a:stretch>
        </p:blipFill>
        <p:spPr>
          <a:xfrm>
            <a:off x="1264457" y="6270954"/>
            <a:ext cx="11015035" cy="3025132"/>
          </a:xfrm>
          <a:prstGeom prst="rect">
            <a:avLst/>
          </a:prstGeom>
          <a:ln w="889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93" name="Shape 93"/>
          <p:cNvSpPr/>
          <p:nvPr>
            <p:ph type="body" idx="1"/>
          </p:nvPr>
        </p:nvSpPr>
        <p:spPr>
          <a:xfrm>
            <a:off x="829880" y="848629"/>
            <a:ext cx="11345041" cy="5740401"/>
          </a:xfrm>
          <a:prstGeom prst="rect">
            <a:avLst/>
          </a:prstGeom>
        </p:spPr>
        <p:txBody>
          <a:bodyPr/>
          <a:lstStyle/>
          <a:p>
            <a:pPr lvl="0">
              <a:buBlip>
                <a:blip r:embed="rId2"/>
              </a:buBlip>
              <a:defRPr sz="1800">
                <a:solidFill>
                  <a:srgbClr val="000000"/>
                </a:solidFill>
              </a:defRPr>
            </a:pPr>
            <a:r>
              <a:rPr sz="3600">
                <a:solidFill>
                  <a:srgbClr val="FFFFFF"/>
                </a:solidFill>
              </a:rPr>
              <a:t>使用 global 关键字修改全局变量</a:t>
            </a:r>
            <a:endParaRPr sz="3600">
              <a:solidFill>
                <a:srgbClr val="FFFFFF"/>
              </a:solidFill>
            </a:endParaRPr>
          </a:p>
          <a:p>
            <a:pPr lvl="0">
              <a:buBlip>
                <a:blip r:embed="rId2"/>
              </a:buBlip>
              <a:defRPr sz="1800">
                <a:solidFill>
                  <a:srgbClr val="000000"/>
                </a:solidFill>
              </a:defRPr>
            </a:pPr>
            <a:r>
              <a:rPr sz="3600">
                <a:solidFill>
                  <a:srgbClr val="FFFFFF"/>
                </a:solidFill>
              </a:rPr>
              <a:t>如果要对外部变量赋值，必须显式声明变量位置。关键字 global 指向全局名字空间，nonlocal 为外层嵌套（enclosing）函数</a:t>
            </a:r>
          </a:p>
        </p:txBody>
      </p:sp>
      <p:pic>
        <p:nvPicPr>
          <p:cNvPr id="94" name="pasted-image.png"/>
          <p:cNvPicPr/>
          <p:nvPr/>
        </p:nvPicPr>
        <p:blipFill>
          <a:blip r:embed="rId3">
            <a:extLst/>
          </a:blip>
          <a:stretch>
            <a:fillRect/>
          </a:stretch>
        </p:blipFill>
        <p:spPr>
          <a:xfrm>
            <a:off x="604747" y="5360536"/>
            <a:ext cx="6180310" cy="4320980"/>
          </a:xfrm>
          <a:prstGeom prst="rect">
            <a:avLst/>
          </a:prstGeom>
          <a:ln w="88900">
            <a:miter lim="400000"/>
          </a:ln>
        </p:spPr>
      </p:pic>
      <p:sp>
        <p:nvSpPr>
          <p:cNvPr id="95" name="Shape 95"/>
          <p:cNvSpPr/>
          <p:nvPr/>
        </p:nvSpPr>
        <p:spPr>
          <a:xfrm>
            <a:off x="4417263" y="5782381"/>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7777"/>
                </a:solidFill>
              </a:defRPr>
            </a:lvl1pPr>
          </a:lstStyle>
          <a:p>
            <a:pPr lvl="0">
              <a:defRPr sz="1800">
                <a:solidFill>
                  <a:srgbClr val="000000"/>
                </a:solidFill>
              </a:defRPr>
            </a:pPr>
            <a:r>
              <a:rPr sz="3000">
                <a:solidFill>
                  <a:srgbClr val="FF7777"/>
                </a:solidFill>
              </a:rPr>
              <a:t>声明全局变量</a:t>
            </a:r>
          </a:p>
        </p:txBody>
      </p:sp>
      <p:pic>
        <p:nvPicPr>
          <p:cNvPr id="96" name="pasted-image.png"/>
          <p:cNvPicPr/>
          <p:nvPr/>
        </p:nvPicPr>
        <p:blipFill>
          <a:blip r:embed="rId4">
            <a:extLst/>
          </a:blip>
          <a:stretch>
            <a:fillRect/>
          </a:stretch>
        </p:blipFill>
        <p:spPr>
          <a:xfrm>
            <a:off x="7301902" y="4618908"/>
            <a:ext cx="5397103" cy="5061020"/>
          </a:xfrm>
          <a:prstGeom prst="rect">
            <a:avLst/>
          </a:prstGeom>
          <a:ln w="88900">
            <a:miter lim="400000"/>
          </a:ln>
        </p:spPr>
      </p:pic>
      <p:sp>
        <p:nvSpPr>
          <p:cNvPr id="97" name="Shape 97"/>
          <p:cNvSpPr/>
          <p:nvPr/>
        </p:nvSpPr>
        <p:spPr>
          <a:xfrm>
            <a:off x="10955170" y="5683286"/>
            <a:ext cx="1638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FF7777"/>
                </a:solidFill>
              </a:defRPr>
            </a:lvl1pPr>
          </a:lstStyle>
          <a:p>
            <a:pPr lvl="0">
              <a:defRPr sz="1800">
                <a:solidFill>
                  <a:srgbClr val="000000"/>
                </a:solidFill>
              </a:defRPr>
            </a:pPr>
            <a:r>
              <a:rPr sz="2000">
                <a:solidFill>
                  <a:srgbClr val="FF7777"/>
                </a:solidFill>
              </a:rPr>
              <a:t>声明全局变量</a:t>
            </a:r>
          </a:p>
        </p:txBody>
      </p:sp>
      <p:sp>
        <p:nvSpPr>
          <p:cNvPr id="98" name="Shape 98"/>
          <p:cNvSpPr/>
          <p:nvPr/>
        </p:nvSpPr>
        <p:spPr>
          <a:xfrm>
            <a:off x="11177706" y="6069677"/>
            <a:ext cx="1345630"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solidFill>
                  <a:srgbClr val="FF7777"/>
                </a:solidFill>
              </a:defRPr>
            </a:lvl1pPr>
          </a:lstStyle>
          <a:p>
            <a:pPr lvl="0">
              <a:defRPr sz="1800">
                <a:solidFill>
                  <a:srgbClr val="000000"/>
                </a:solidFill>
              </a:defRPr>
            </a:pPr>
            <a:r>
              <a:rPr sz="2000">
                <a:solidFill>
                  <a:srgbClr val="FF7777"/>
                </a:solidFill>
              </a:rPr>
              <a:t>声明外层嵌套函数变量</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101" name="Shape 101"/>
          <p:cNvSpPr/>
          <p:nvPr>
            <p:ph type="body" idx="1"/>
          </p:nvPr>
        </p:nvSpPr>
        <p:spPr>
          <a:prstGeom prst="rect">
            <a:avLst/>
          </a:prstGeom>
        </p:spPr>
        <p:txBody>
          <a:bodyPr/>
          <a:lstStyle/>
          <a:p>
            <a:pPr lvl="0" marL="457200" indent="-457200" defTabSz="365760">
              <a:spcBef>
                <a:spcPts val="2800"/>
              </a:spcBef>
              <a:buBlip>
                <a:blip r:embed="rId2"/>
              </a:buBlip>
              <a:defRPr sz="1800">
                <a:solidFill>
                  <a:srgbClr val="000000"/>
                </a:solidFill>
              </a:defRPr>
            </a:pPr>
            <a:r>
              <a:rPr sz="2880">
                <a:solidFill>
                  <a:srgbClr val="FFFFFF"/>
                </a:solidFill>
              </a:rPr>
              <a:t>在函数内访问变量，会以特定顺序依次查找不同层次的作用域</a:t>
            </a:r>
            <a:endParaRPr sz="2880">
              <a:solidFill>
                <a:srgbClr val="FFFFFF"/>
              </a:solidFill>
            </a:endParaRPr>
          </a:p>
          <a:p>
            <a:pPr lvl="0" marL="457200" indent="-457200" defTabSz="365760">
              <a:spcBef>
                <a:spcPts val="2800"/>
              </a:spcBef>
              <a:buBlip>
                <a:blip r:embed="rId2"/>
              </a:buBlip>
              <a:defRPr sz="1800">
                <a:solidFill>
                  <a:srgbClr val="000000"/>
                </a:solidFill>
              </a:defRPr>
            </a:pPr>
            <a:r>
              <a:rPr sz="2880">
                <a:solidFill>
                  <a:srgbClr val="FFFFFF"/>
                </a:solidFill>
              </a:rPr>
              <a:t>作用域的层次：</a:t>
            </a:r>
            <a:endParaRPr sz="2880">
              <a:solidFill>
                <a:srgbClr val="FFFFFF"/>
              </a:solidFill>
            </a:endParaRPr>
          </a:p>
          <a:p>
            <a:pPr lvl="0" marL="457200" indent="-457200" defTabSz="365760">
              <a:spcBef>
                <a:spcPts val="2800"/>
              </a:spcBef>
              <a:buBlip>
                <a:blip r:embed="rId2"/>
              </a:buBlip>
              <a:defRPr sz="1800">
                <a:solidFill>
                  <a:srgbClr val="000000"/>
                </a:solidFill>
              </a:defRPr>
            </a:pPr>
            <a:r>
              <a:rPr sz="2880">
                <a:solidFill>
                  <a:srgbClr val="FFFFFF"/>
                </a:solidFill>
              </a:rPr>
              <a:t>L: locals 本地作用域</a:t>
            </a:r>
            <a:endParaRPr sz="2880">
              <a:solidFill>
                <a:srgbClr val="FFFFFF"/>
              </a:solidFill>
            </a:endParaRPr>
          </a:p>
          <a:p>
            <a:pPr lvl="0" marL="457200" indent="-457200" defTabSz="365760">
              <a:spcBef>
                <a:spcPts val="2800"/>
              </a:spcBef>
              <a:buBlip>
                <a:blip r:embed="rId2"/>
              </a:buBlip>
              <a:defRPr sz="1800">
                <a:solidFill>
                  <a:srgbClr val="000000"/>
                </a:solidFill>
              </a:defRPr>
            </a:pPr>
            <a:r>
              <a:rPr sz="2880">
                <a:solidFill>
                  <a:srgbClr val="FFFFFF"/>
                </a:solidFill>
              </a:rPr>
              <a:t>E: enclosing 嵌套作用域</a:t>
            </a:r>
            <a:endParaRPr sz="2880">
              <a:solidFill>
                <a:srgbClr val="FFFFFF"/>
              </a:solidFill>
            </a:endParaRPr>
          </a:p>
          <a:p>
            <a:pPr lvl="0" marL="457200" indent="-457200" defTabSz="365760">
              <a:spcBef>
                <a:spcPts val="2800"/>
              </a:spcBef>
              <a:buBlip>
                <a:blip r:embed="rId2"/>
              </a:buBlip>
              <a:defRPr sz="1800">
                <a:solidFill>
                  <a:srgbClr val="000000"/>
                </a:solidFill>
              </a:defRPr>
            </a:pPr>
            <a:r>
              <a:rPr sz="2880">
                <a:solidFill>
                  <a:srgbClr val="FFFFFF"/>
                </a:solidFill>
              </a:rPr>
              <a:t>G: globals 全局变量</a:t>
            </a:r>
            <a:endParaRPr sz="2880">
              <a:solidFill>
                <a:srgbClr val="FFFFFF"/>
              </a:solidFill>
            </a:endParaRPr>
          </a:p>
          <a:p>
            <a:pPr lvl="0" marL="457200" indent="-457200" defTabSz="365760">
              <a:spcBef>
                <a:spcPts val="2800"/>
              </a:spcBef>
              <a:buBlip>
                <a:blip r:embed="rId2"/>
              </a:buBlip>
              <a:defRPr sz="1800">
                <a:solidFill>
                  <a:srgbClr val="000000"/>
                </a:solidFill>
              </a:defRPr>
            </a:pPr>
            <a:r>
              <a:rPr sz="2880">
                <a:solidFill>
                  <a:srgbClr val="FFFFFF"/>
                </a:solidFill>
              </a:rPr>
              <a:t>B: builtins 系统变量</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104" name="Shape 104"/>
          <p:cNvSpPr/>
          <p:nvPr>
            <p:ph type="body" idx="1"/>
          </p:nvPr>
        </p:nvSpPr>
        <p:spPr>
          <a:xfrm>
            <a:off x="1389998" y="-261354"/>
            <a:ext cx="10464801"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系统变量</a:t>
            </a:r>
          </a:p>
        </p:txBody>
      </p:sp>
      <p:pic>
        <p:nvPicPr>
          <p:cNvPr id="105" name="pasted-image.png"/>
          <p:cNvPicPr/>
          <p:nvPr/>
        </p:nvPicPr>
        <p:blipFill>
          <a:blip r:embed="rId3">
            <a:extLst/>
          </a:blip>
          <a:stretch>
            <a:fillRect/>
          </a:stretch>
        </p:blipFill>
        <p:spPr>
          <a:xfrm>
            <a:off x="-1" y="3068041"/>
            <a:ext cx="13004801" cy="1728573"/>
          </a:xfrm>
          <a:prstGeom prst="rect">
            <a:avLst/>
          </a:prstGeom>
          <a:ln w="88900">
            <a:miter lim="400000"/>
          </a:ln>
        </p:spPr>
      </p:pic>
      <p:pic>
        <p:nvPicPr>
          <p:cNvPr id="106" name="pasted-image.png"/>
          <p:cNvPicPr/>
          <p:nvPr/>
        </p:nvPicPr>
        <p:blipFill>
          <a:blip r:embed="rId4">
            <a:extLst/>
          </a:blip>
          <a:stretch>
            <a:fillRect/>
          </a:stretch>
        </p:blipFill>
        <p:spPr>
          <a:xfrm>
            <a:off x="-1" y="5070654"/>
            <a:ext cx="13004801" cy="3073215"/>
          </a:xfrm>
          <a:prstGeom prst="rect">
            <a:avLst/>
          </a:prstGeom>
          <a:ln w="88900">
            <a:miter lim="400000"/>
          </a:ln>
        </p:spPr>
      </p:pic>
      <p:sp>
        <p:nvSpPr>
          <p:cNvPr id="107" name="Shape 107"/>
          <p:cNvSpPr/>
          <p:nvPr/>
        </p:nvSpPr>
        <p:spPr>
          <a:xfrm>
            <a:off x="7018551" y="7961296"/>
            <a:ext cx="5687595"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7777"/>
                </a:solidFill>
              </a:defRPr>
            </a:lvl1pPr>
          </a:lstStyle>
          <a:p>
            <a:pPr lvl="0">
              <a:defRPr sz="1800">
                <a:solidFill>
                  <a:srgbClr val="000000"/>
                </a:solidFill>
              </a:defRPr>
            </a:pPr>
            <a:r>
              <a:rPr sz="4200">
                <a:solidFill>
                  <a:srgbClr val="FF7777"/>
                </a:solidFill>
              </a:rPr>
              <a:t>Python 2 的系统变量</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110" name="Shape 110"/>
          <p:cNvSpPr/>
          <p:nvPr>
            <p:ph type="body" idx="1"/>
          </p:nvPr>
        </p:nvSpPr>
        <p:spPr>
          <a:xfrm>
            <a:off x="1270000" y="1270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函数的嵌套：内层函数可与外层函数同名，但不建议这样做</a:t>
            </a:r>
          </a:p>
        </p:txBody>
      </p:sp>
      <p:pic>
        <p:nvPicPr>
          <p:cNvPr id="111" name="pasted-image.png"/>
          <p:cNvPicPr/>
          <p:nvPr/>
        </p:nvPicPr>
        <p:blipFill>
          <a:blip r:embed="rId3">
            <a:extLst/>
          </a:blip>
          <a:stretch>
            <a:fillRect/>
          </a:stretch>
        </p:blipFill>
        <p:spPr>
          <a:xfrm>
            <a:off x="1894892" y="4131733"/>
            <a:ext cx="5791201" cy="4673601"/>
          </a:xfrm>
          <a:prstGeom prst="rect">
            <a:avLst/>
          </a:prstGeom>
          <a:ln w="88900">
            <a:miter lim="400000"/>
          </a:ln>
        </p:spPr>
      </p:pic>
      <p:sp>
        <p:nvSpPr>
          <p:cNvPr id="112" name="Shape 112"/>
          <p:cNvSpPr/>
          <p:nvPr/>
        </p:nvSpPr>
        <p:spPr>
          <a:xfrm>
            <a:off x="6419709" y="4390797"/>
            <a:ext cx="3721382" cy="768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FF7777"/>
                </a:solidFill>
              </a:defRPr>
            </a:lvl1pPr>
          </a:lstStyle>
          <a:p>
            <a:pPr lvl="0">
              <a:defRPr sz="1800">
                <a:solidFill>
                  <a:srgbClr val="000000"/>
                </a:solidFill>
              </a:defRPr>
            </a:pPr>
            <a:r>
              <a:rPr sz="3500">
                <a:solidFill>
                  <a:srgbClr val="FF7777"/>
                </a:solidFill>
              </a:rPr>
              <a:t>foo -&gt; globals</a:t>
            </a:r>
          </a:p>
        </p:txBody>
      </p:sp>
      <p:sp>
        <p:nvSpPr>
          <p:cNvPr id="113" name="Shape 113"/>
          <p:cNvSpPr/>
          <p:nvPr/>
        </p:nvSpPr>
        <p:spPr>
          <a:xfrm>
            <a:off x="6625751" y="5296730"/>
            <a:ext cx="3309298" cy="768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FF7777"/>
                </a:solidFill>
              </a:defRPr>
            </a:lvl1pPr>
          </a:lstStyle>
          <a:p>
            <a:pPr lvl="0">
              <a:defRPr sz="1800">
                <a:solidFill>
                  <a:srgbClr val="000000"/>
                </a:solidFill>
              </a:defRPr>
            </a:pPr>
            <a:r>
              <a:rPr sz="3500">
                <a:solidFill>
                  <a:srgbClr val="FF7777"/>
                </a:solidFill>
              </a:rPr>
              <a:t>bar -&gt; locals</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title"/>
          </p:nvPr>
        </p:nvSpPr>
        <p:spPr>
          <a:xfrm>
            <a:off x="1270000" y="-190500"/>
            <a:ext cx="10464800" cy="2540000"/>
          </a:xfrm>
          <a:prstGeom prst="rect">
            <a:avLst/>
          </a:prstGeom>
        </p:spPr>
        <p:txBody>
          <a:bodyPr/>
          <a:lstStyle/>
          <a:p>
            <a:pPr lvl="0">
              <a:defRPr sz="1800">
                <a:solidFill>
                  <a:srgbClr val="000000"/>
                </a:solidFill>
              </a:defRPr>
            </a:pPr>
            <a:r>
              <a:rPr sz="7200">
                <a:solidFill>
                  <a:srgbClr val="FFFFFF"/>
                </a:solidFill>
              </a:rPr>
              <a:t>函数</a:t>
            </a:r>
          </a:p>
        </p:txBody>
      </p:sp>
      <p:sp>
        <p:nvSpPr>
          <p:cNvPr id="116" name="Shape 116"/>
          <p:cNvSpPr/>
          <p:nvPr>
            <p:ph type="body" idx="1"/>
          </p:nvPr>
        </p:nvSpPr>
        <p:spPr>
          <a:xfrm>
            <a:off x="1405466" y="1058333"/>
            <a:ext cx="10464801" cy="5740401"/>
          </a:xfrm>
          <a:prstGeom prst="rect">
            <a:avLst/>
          </a:prstGeom>
        </p:spPr>
        <p:txBody>
          <a:bodyPr/>
          <a:lstStyle/>
          <a:p>
            <a:pPr lvl="0">
              <a:buBlip>
                <a:blip r:embed="rId2"/>
              </a:buBlip>
              <a:defRPr sz="1800">
                <a:solidFill>
                  <a:srgbClr val="000000"/>
                </a:solidFill>
              </a:defRPr>
            </a:pPr>
            <a:r>
              <a:rPr sz="3600">
                <a:solidFill>
                  <a:srgbClr val="FFFFFF"/>
                </a:solidFill>
              </a:rPr>
              <a:t>匿名函数（lambda 表达式）</a:t>
            </a:r>
            <a:endParaRPr sz="3600">
              <a:solidFill>
                <a:srgbClr val="FFFFFF"/>
              </a:solidFill>
            </a:endParaRPr>
          </a:p>
          <a:p>
            <a:pPr lvl="0">
              <a:buBlip>
                <a:blip r:embed="rId2"/>
              </a:buBlip>
              <a:defRPr sz="1800">
                <a:solidFill>
                  <a:srgbClr val="000000"/>
                </a:solidFill>
              </a:defRPr>
            </a:pPr>
            <a:r>
              <a:rPr sz="3600">
                <a:solidFill>
                  <a:srgbClr val="FFFFFF"/>
                </a:solidFill>
              </a:rPr>
              <a:t>相比于普通函数，匿名函数只能是单个表达式，而不能使用语句，也没有函数名；普通函数总有一个默认名字（__name__），用以标识真实身份，该名字是编译期静态绑定的，与运行期的变量名引用无关。</a:t>
            </a:r>
          </a:p>
        </p:txBody>
      </p:sp>
      <p:pic>
        <p:nvPicPr>
          <p:cNvPr id="117" name="pasted-image.png"/>
          <p:cNvPicPr/>
          <p:nvPr/>
        </p:nvPicPr>
        <p:blipFill>
          <a:blip r:embed="rId3">
            <a:extLst/>
          </a:blip>
          <a:stretch>
            <a:fillRect/>
          </a:stretch>
        </p:blipFill>
        <p:spPr>
          <a:xfrm>
            <a:off x="-21167" y="6324600"/>
            <a:ext cx="7718293" cy="2019939"/>
          </a:xfrm>
          <a:prstGeom prst="rect">
            <a:avLst/>
          </a:prstGeom>
          <a:ln w="88900">
            <a:miter lim="400000"/>
          </a:ln>
        </p:spPr>
      </p:pic>
      <p:pic>
        <p:nvPicPr>
          <p:cNvPr id="118" name="pasted-image.png"/>
          <p:cNvPicPr/>
          <p:nvPr/>
        </p:nvPicPr>
        <p:blipFill>
          <a:blip r:embed="rId4">
            <a:extLst/>
          </a:blip>
          <a:stretch>
            <a:fillRect/>
          </a:stretch>
        </p:blipFill>
        <p:spPr>
          <a:xfrm>
            <a:off x="7641166" y="7124700"/>
            <a:ext cx="5294367" cy="2019939"/>
          </a:xfrm>
          <a:prstGeom prst="rect">
            <a:avLst/>
          </a:prstGeom>
          <a:ln w="889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title"/>
          </p:nvPr>
        </p:nvSpPr>
        <p:spPr>
          <a:prstGeom prst="rect">
            <a:avLst/>
          </a:prstGeom>
        </p:spPr>
        <p:txBody>
          <a:bodyPr/>
          <a:lstStyle/>
          <a:p>
            <a:pPr lvl="0">
              <a:defRPr sz="1800">
                <a:solidFill>
                  <a:srgbClr val="000000"/>
                </a:solidFill>
              </a:defRPr>
            </a:pPr>
            <a:r>
              <a:rPr sz="7200">
                <a:solidFill>
                  <a:srgbClr val="FFFFFF"/>
                </a:solidFill>
              </a:rPr>
              <a:t>上周回顾</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121" name="Shape 121"/>
          <p:cNvSpPr/>
          <p:nvPr>
            <p:ph type="body" idx="1"/>
          </p:nvPr>
        </p:nvSpPr>
        <p:spPr>
          <a:xfrm>
            <a:off x="1270000" y="194733"/>
            <a:ext cx="10464800" cy="5740401"/>
          </a:xfrm>
          <a:prstGeom prst="rect">
            <a:avLst/>
          </a:prstGeom>
        </p:spPr>
        <p:txBody>
          <a:bodyPr/>
          <a:lstStyle/>
          <a:p>
            <a:pPr lvl="0">
              <a:buBlip>
                <a:blip r:embed="rId2"/>
              </a:buBlip>
              <a:defRPr sz="1800">
                <a:solidFill>
                  <a:srgbClr val="000000"/>
                </a:solidFill>
              </a:defRPr>
            </a:pPr>
            <a:r>
              <a:rPr sz="3600">
                <a:solidFill>
                  <a:srgbClr val="FFFFFF"/>
                </a:solidFill>
              </a:rPr>
              <a:t>匿名函数（lambda 表达式）</a:t>
            </a:r>
            <a:endParaRPr sz="3600">
              <a:solidFill>
                <a:srgbClr val="FFFFFF"/>
              </a:solidFill>
            </a:endParaRPr>
          </a:p>
          <a:p>
            <a:pPr lvl="0">
              <a:buBlip>
                <a:blip r:embed="rId2"/>
              </a:buBlip>
              <a:defRPr sz="1800">
                <a:solidFill>
                  <a:srgbClr val="000000"/>
                </a:solidFill>
              </a:defRPr>
            </a:pPr>
            <a:r>
              <a:rPr sz="3600">
                <a:solidFill>
                  <a:srgbClr val="FFFFFF"/>
                </a:solidFill>
              </a:rPr>
              <a:t>匿名函数支持嵌套，还可以直接调用</a:t>
            </a:r>
          </a:p>
        </p:txBody>
      </p:sp>
      <p:pic>
        <p:nvPicPr>
          <p:cNvPr id="122" name="pasted-image.png"/>
          <p:cNvPicPr/>
          <p:nvPr/>
        </p:nvPicPr>
        <p:blipFill>
          <a:blip r:embed="rId3">
            <a:extLst/>
          </a:blip>
          <a:stretch>
            <a:fillRect/>
          </a:stretch>
        </p:blipFill>
        <p:spPr>
          <a:xfrm>
            <a:off x="406400" y="4191000"/>
            <a:ext cx="7823200" cy="1066800"/>
          </a:xfrm>
          <a:prstGeom prst="rect">
            <a:avLst/>
          </a:prstGeom>
          <a:ln w="88900">
            <a:miter lim="400000"/>
          </a:ln>
        </p:spPr>
      </p:pic>
      <p:sp>
        <p:nvSpPr>
          <p:cNvPr id="123" name="Shape 123"/>
          <p:cNvSpPr/>
          <p:nvPr/>
        </p:nvSpPr>
        <p:spPr>
          <a:xfrm>
            <a:off x="8202083" y="4362450"/>
            <a:ext cx="455930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FF7777"/>
                </a:solidFill>
              </a:defRPr>
            </a:lvl1pPr>
          </a:lstStyle>
          <a:p>
            <a:pPr lvl="0">
              <a:defRPr sz="1800">
                <a:solidFill>
                  <a:srgbClr val="000000"/>
                </a:solidFill>
              </a:defRPr>
            </a:pPr>
            <a:r>
              <a:rPr sz="3500">
                <a:solidFill>
                  <a:srgbClr val="FF7777"/>
                </a:solidFill>
              </a:rPr>
              <a:t>使用括号避免语法错误</a:t>
            </a:r>
          </a:p>
        </p:txBody>
      </p:sp>
      <p:pic>
        <p:nvPicPr>
          <p:cNvPr id="124" name="pasted-image.png"/>
          <p:cNvPicPr/>
          <p:nvPr/>
        </p:nvPicPr>
        <p:blipFill>
          <a:blip r:embed="rId4">
            <a:extLst/>
          </a:blip>
          <a:stretch>
            <a:fillRect/>
          </a:stretch>
        </p:blipFill>
        <p:spPr>
          <a:xfrm>
            <a:off x="461433" y="7167033"/>
            <a:ext cx="10896601" cy="1981201"/>
          </a:xfrm>
          <a:prstGeom prst="rect">
            <a:avLst/>
          </a:prstGeom>
          <a:ln w="88900">
            <a:miter lim="400000"/>
          </a:ln>
        </p:spPr>
      </p:pic>
      <p:sp>
        <p:nvSpPr>
          <p:cNvPr id="125" name="Shape 125"/>
          <p:cNvSpPr/>
          <p:nvPr/>
        </p:nvSpPr>
        <p:spPr>
          <a:xfrm>
            <a:off x="629047" y="6257699"/>
            <a:ext cx="9985639" cy="79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FF7777"/>
                </a:solidFill>
              </a:defRPr>
            </a:lvl1pPr>
          </a:lstStyle>
          <a:p>
            <a:pPr lvl="0">
              <a:defRPr sz="1800">
                <a:solidFill>
                  <a:srgbClr val="000000"/>
                </a:solidFill>
              </a:defRPr>
            </a:pPr>
            <a:r>
              <a:rPr sz="3500">
                <a:solidFill>
                  <a:srgbClr val="FF7777"/>
                </a:solidFill>
              </a:rPr>
              <a:t>将另一个 lambda 表达式作为返回值，支持闭包</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128" name="Shape 128"/>
          <p:cNvSpPr/>
          <p:nvPr>
            <p:ph type="body" idx="1"/>
          </p:nvPr>
        </p:nvSpPr>
        <p:spPr>
          <a:xfrm>
            <a:off x="255223" y="381000"/>
            <a:ext cx="12299621"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闭包指延伸了作用域的函数，其中包含函数定义体的引用，但是不在定义体中定义的非全局变量，它能访问定义体之外的定义的非全局变量。</a:t>
            </a:r>
          </a:p>
        </p:txBody>
      </p:sp>
      <p:pic>
        <p:nvPicPr>
          <p:cNvPr id="129" name="pasted-image.png"/>
          <p:cNvPicPr/>
          <p:nvPr/>
        </p:nvPicPr>
        <p:blipFill>
          <a:blip r:embed="rId3">
            <a:extLst/>
          </a:blip>
          <a:stretch>
            <a:fillRect/>
          </a:stretch>
        </p:blipFill>
        <p:spPr>
          <a:xfrm>
            <a:off x="850900" y="4284133"/>
            <a:ext cx="6731000" cy="5181601"/>
          </a:xfrm>
          <a:prstGeom prst="rect">
            <a:avLst/>
          </a:prstGeom>
          <a:ln w="889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xfrm>
            <a:off x="1270000" y="-287867"/>
            <a:ext cx="10464800" cy="2540001"/>
          </a:xfrm>
          <a:prstGeom prst="rect">
            <a:avLst/>
          </a:prstGeom>
        </p:spPr>
        <p:txBody>
          <a:bodyPr/>
          <a:lstStyle/>
          <a:p>
            <a:pPr lvl="0">
              <a:defRPr sz="1800">
                <a:solidFill>
                  <a:srgbClr val="000000"/>
                </a:solidFill>
              </a:defRPr>
            </a:pPr>
            <a:r>
              <a:rPr sz="7200">
                <a:solidFill>
                  <a:srgbClr val="FFFFFF"/>
                </a:solidFill>
              </a:rPr>
              <a:t>函数</a:t>
            </a:r>
          </a:p>
        </p:txBody>
      </p:sp>
      <p:sp>
        <p:nvSpPr>
          <p:cNvPr id="132" name="Shape 132"/>
          <p:cNvSpPr/>
          <p:nvPr>
            <p:ph type="body" idx="1"/>
          </p:nvPr>
        </p:nvSpPr>
        <p:spPr>
          <a:xfrm>
            <a:off x="1270000" y="-1007534"/>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可变默认参数的陷阱</a:t>
            </a:r>
          </a:p>
        </p:txBody>
      </p:sp>
      <p:pic>
        <p:nvPicPr>
          <p:cNvPr id="133" name="pasted-image.png"/>
          <p:cNvPicPr/>
          <p:nvPr/>
        </p:nvPicPr>
        <p:blipFill>
          <a:blip r:embed="rId3">
            <a:extLst/>
          </a:blip>
          <a:stretch>
            <a:fillRect/>
          </a:stretch>
        </p:blipFill>
        <p:spPr>
          <a:xfrm>
            <a:off x="529166" y="2222255"/>
            <a:ext cx="6833308" cy="3751223"/>
          </a:xfrm>
          <a:prstGeom prst="rect">
            <a:avLst/>
          </a:prstGeom>
          <a:ln w="88900">
            <a:miter lim="400000"/>
          </a:ln>
        </p:spPr>
      </p:pic>
      <p:pic>
        <p:nvPicPr>
          <p:cNvPr id="134" name="pasted-image.png"/>
          <p:cNvPicPr/>
          <p:nvPr/>
        </p:nvPicPr>
        <p:blipFill>
          <a:blip r:embed="rId4">
            <a:extLst/>
          </a:blip>
          <a:stretch>
            <a:fillRect/>
          </a:stretch>
        </p:blipFill>
        <p:spPr>
          <a:xfrm>
            <a:off x="6216476" y="5363097"/>
            <a:ext cx="6626272" cy="4252966"/>
          </a:xfrm>
          <a:prstGeom prst="rect">
            <a:avLst/>
          </a:prstGeom>
          <a:ln w="88900">
            <a:miter lim="400000"/>
          </a:ln>
        </p:spPr>
      </p:pic>
      <p:sp>
        <p:nvSpPr>
          <p:cNvPr id="135" name="Shape 135"/>
          <p:cNvSpPr/>
          <p:nvPr/>
        </p:nvSpPr>
        <p:spPr>
          <a:xfrm>
            <a:off x="10712449" y="5982513"/>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7777"/>
                </a:solidFill>
              </a:defRPr>
            </a:lvl1pPr>
          </a:lstStyle>
          <a:p>
            <a:pPr lvl="0">
              <a:defRPr sz="1800">
                <a:solidFill>
                  <a:srgbClr val="000000"/>
                </a:solidFill>
              </a:defRPr>
            </a:pPr>
            <a:r>
              <a:rPr sz="4000">
                <a:solidFill>
                  <a:srgbClr val="FF7777"/>
                </a:solidFill>
              </a:rPr>
              <a:t>正确做法</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lvl="0">
              <a:defRPr sz="1800">
                <a:solidFill>
                  <a:srgbClr val="000000"/>
                </a:solidFill>
              </a:defRPr>
            </a:pPr>
            <a:r>
              <a:rPr sz="7200">
                <a:solidFill>
                  <a:srgbClr val="FFFFFF"/>
                </a:solidFill>
              </a:rPr>
              <a:t>高阶函数</a:t>
            </a:r>
          </a:p>
        </p:txBody>
      </p:sp>
      <p:sp>
        <p:nvSpPr>
          <p:cNvPr id="138" name="Shape 138"/>
          <p:cNvSpPr/>
          <p:nvPr>
            <p:ph type="body" idx="1"/>
          </p:nvPr>
        </p:nvSpPr>
        <p:spPr>
          <a:xfrm>
            <a:off x="1270000" y="-2286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map(func, *iterables) --&gt; map object</a:t>
            </a:r>
          </a:p>
        </p:txBody>
      </p:sp>
      <p:pic>
        <p:nvPicPr>
          <p:cNvPr id="139" name="pasted-image.png"/>
          <p:cNvPicPr/>
          <p:nvPr/>
        </p:nvPicPr>
        <p:blipFill>
          <a:blip r:embed="rId3">
            <a:extLst/>
          </a:blip>
          <a:stretch>
            <a:fillRect/>
          </a:stretch>
        </p:blipFill>
        <p:spPr>
          <a:xfrm>
            <a:off x="1841500" y="3352800"/>
            <a:ext cx="8881534" cy="2257514"/>
          </a:xfrm>
          <a:prstGeom prst="rect">
            <a:avLst/>
          </a:prstGeom>
          <a:ln w="88900">
            <a:miter lim="400000"/>
          </a:ln>
        </p:spPr>
      </p:pic>
      <p:pic>
        <p:nvPicPr>
          <p:cNvPr id="140" name="pasted-image.png"/>
          <p:cNvPicPr/>
          <p:nvPr/>
        </p:nvPicPr>
        <p:blipFill>
          <a:blip r:embed="rId4">
            <a:extLst/>
          </a:blip>
          <a:stretch>
            <a:fillRect/>
          </a:stretch>
        </p:blipFill>
        <p:spPr>
          <a:xfrm>
            <a:off x="1824566" y="5892800"/>
            <a:ext cx="8915401" cy="2844800"/>
          </a:xfrm>
          <a:prstGeom prst="rect">
            <a:avLst/>
          </a:prstGeom>
          <a:ln w="88900">
            <a:miter lim="400000"/>
          </a:ln>
        </p:spPr>
      </p:pic>
      <p:sp>
        <p:nvSpPr>
          <p:cNvPr id="141" name="Shape 141"/>
          <p:cNvSpPr/>
          <p:nvPr/>
        </p:nvSpPr>
        <p:spPr>
          <a:xfrm>
            <a:off x="9781116" y="3793066"/>
            <a:ext cx="265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7777"/>
                </a:solidFill>
              </a:defRPr>
            </a:lvl1pPr>
          </a:lstStyle>
          <a:p>
            <a:pPr lvl="0">
              <a:defRPr sz="1800">
                <a:solidFill>
                  <a:srgbClr val="000000"/>
                </a:solidFill>
              </a:defRPr>
            </a:pPr>
            <a:r>
              <a:rPr sz="4000">
                <a:solidFill>
                  <a:srgbClr val="FF7777"/>
                </a:solidFill>
              </a:rPr>
              <a:t>列表推导式</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prstGeom prst="rect">
            <a:avLst/>
          </a:prstGeom>
        </p:spPr>
        <p:txBody>
          <a:bodyPr/>
          <a:lstStyle/>
          <a:p>
            <a:pPr lvl="0">
              <a:defRPr sz="1800">
                <a:solidFill>
                  <a:srgbClr val="000000"/>
                </a:solidFill>
              </a:defRPr>
            </a:pPr>
            <a:r>
              <a:rPr sz="7200">
                <a:solidFill>
                  <a:srgbClr val="FFFFFF"/>
                </a:solidFill>
              </a:rPr>
              <a:t>高阶函数</a:t>
            </a:r>
          </a:p>
        </p:txBody>
      </p:sp>
      <p:sp>
        <p:nvSpPr>
          <p:cNvPr id="144" name="Shape 144"/>
          <p:cNvSpPr/>
          <p:nvPr>
            <p:ph type="body" idx="1"/>
          </p:nvPr>
        </p:nvSpPr>
        <p:spPr>
          <a:xfrm>
            <a:off x="1270000" y="-762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filter(function or None, iterable) --&gt; filter object</a:t>
            </a:r>
          </a:p>
        </p:txBody>
      </p:sp>
      <p:pic>
        <p:nvPicPr>
          <p:cNvPr id="145" name="pasted-image.png"/>
          <p:cNvPicPr/>
          <p:nvPr/>
        </p:nvPicPr>
        <p:blipFill>
          <a:blip r:embed="rId3">
            <a:extLst/>
          </a:blip>
          <a:stretch>
            <a:fillRect/>
          </a:stretch>
        </p:blipFill>
        <p:spPr>
          <a:xfrm>
            <a:off x="622300" y="3577166"/>
            <a:ext cx="8407400" cy="3784601"/>
          </a:xfrm>
          <a:prstGeom prst="rect">
            <a:avLst/>
          </a:prstGeom>
          <a:ln w="88900">
            <a:miter lim="400000"/>
          </a:ln>
        </p:spPr>
      </p:pic>
      <p:pic>
        <p:nvPicPr>
          <p:cNvPr id="146" name="pasted-image.png"/>
          <p:cNvPicPr/>
          <p:nvPr/>
        </p:nvPicPr>
        <p:blipFill>
          <a:blip r:embed="rId4">
            <a:extLst/>
          </a:blip>
          <a:stretch>
            <a:fillRect/>
          </a:stretch>
        </p:blipFill>
        <p:spPr>
          <a:xfrm>
            <a:off x="196552" y="7539500"/>
            <a:ext cx="12611696" cy="1955934"/>
          </a:xfrm>
          <a:prstGeom prst="rect">
            <a:avLst/>
          </a:prstGeom>
          <a:ln w="889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lvl="0">
              <a:defRPr sz="1800">
                <a:solidFill>
                  <a:srgbClr val="000000"/>
                </a:solidFill>
              </a:defRPr>
            </a:pPr>
            <a:r>
              <a:rPr sz="7200">
                <a:solidFill>
                  <a:srgbClr val="FFFFFF"/>
                </a:solidFill>
              </a:rPr>
              <a:t>高阶函数</a:t>
            </a:r>
          </a:p>
        </p:txBody>
      </p:sp>
      <p:sp>
        <p:nvSpPr>
          <p:cNvPr id="149" name="Shape 149"/>
          <p:cNvSpPr/>
          <p:nvPr>
            <p:ph type="body" idx="1"/>
          </p:nvPr>
        </p:nvSpPr>
        <p:spPr>
          <a:xfrm>
            <a:off x="1270000" y="749300"/>
            <a:ext cx="10464800" cy="5740400"/>
          </a:xfrm>
          <a:prstGeom prst="rect">
            <a:avLst/>
          </a:prstGeom>
        </p:spPr>
        <p:txBody>
          <a:bodyPr/>
          <a:lstStyle/>
          <a:p>
            <a:pPr lvl="0">
              <a:buBlip>
                <a:blip r:embed="rId2"/>
              </a:buBlip>
              <a:defRPr sz="1800">
                <a:solidFill>
                  <a:srgbClr val="000000"/>
                </a:solidFill>
              </a:defRPr>
            </a:pPr>
            <a:r>
              <a:rPr sz="3600">
                <a:solidFill>
                  <a:srgbClr val="FFFFFF"/>
                </a:solidFill>
              </a:rPr>
              <a:t>from functools import reduce </a:t>
            </a:r>
            <a:endParaRPr sz="3600">
              <a:solidFill>
                <a:srgbClr val="FFFFFF"/>
              </a:solidFill>
            </a:endParaRPr>
          </a:p>
          <a:p>
            <a:pPr lvl="0">
              <a:buBlip>
                <a:blip r:embed="rId2"/>
              </a:buBlip>
              <a:defRPr sz="1800">
                <a:solidFill>
                  <a:srgbClr val="000000"/>
                </a:solidFill>
              </a:defRPr>
            </a:pPr>
            <a:r>
              <a:rPr sz="3600">
                <a:solidFill>
                  <a:srgbClr val="FFFFFF"/>
                </a:solidFill>
              </a:rPr>
              <a:t>reduce(function, sequence[, initial]) -&gt; value</a:t>
            </a:r>
          </a:p>
        </p:txBody>
      </p:sp>
      <p:pic>
        <p:nvPicPr>
          <p:cNvPr id="150" name="pasted-image.png"/>
          <p:cNvPicPr/>
          <p:nvPr/>
        </p:nvPicPr>
        <p:blipFill>
          <a:blip r:embed="rId3">
            <a:extLst/>
          </a:blip>
          <a:stretch>
            <a:fillRect/>
          </a:stretch>
        </p:blipFill>
        <p:spPr>
          <a:xfrm>
            <a:off x="1143000" y="5240866"/>
            <a:ext cx="10718800" cy="2489201"/>
          </a:xfrm>
          <a:prstGeom prst="rect">
            <a:avLst/>
          </a:prstGeom>
          <a:ln w="88900">
            <a:miter lim="400000"/>
          </a:ln>
        </p:spPr>
      </p:pic>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lvl="0">
              <a:defRPr sz="1800">
                <a:solidFill>
                  <a:srgbClr val="000000"/>
                </a:solidFill>
              </a:defRPr>
            </a:pPr>
            <a:r>
              <a:rPr sz="7200">
                <a:solidFill>
                  <a:srgbClr val="FFFFFF"/>
                </a:solidFill>
              </a:rPr>
              <a:t>常用的函数</a:t>
            </a:r>
          </a:p>
        </p:txBody>
      </p:sp>
      <p:sp>
        <p:nvSpPr>
          <p:cNvPr id="153" name="Shape 153"/>
          <p:cNvSpPr/>
          <p:nvPr>
            <p:ph type="body" idx="1"/>
          </p:nvPr>
        </p:nvSpPr>
        <p:spPr>
          <a:xfrm>
            <a:off x="1422400" y="-296334"/>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zip(iter1 [,iter2 [...]]) --&gt; zip object</a:t>
            </a:r>
          </a:p>
        </p:txBody>
      </p:sp>
      <p:pic>
        <p:nvPicPr>
          <p:cNvPr id="154" name="pasted-image.png"/>
          <p:cNvPicPr/>
          <p:nvPr/>
        </p:nvPicPr>
        <p:blipFill>
          <a:blip r:embed="rId3">
            <a:extLst/>
          </a:blip>
          <a:stretch>
            <a:fillRect/>
          </a:stretch>
        </p:blipFill>
        <p:spPr>
          <a:xfrm>
            <a:off x="1985433" y="3293533"/>
            <a:ext cx="8356601" cy="5232401"/>
          </a:xfrm>
          <a:prstGeom prst="rect">
            <a:avLst/>
          </a:prstGeom>
          <a:ln w="889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sz="1800">
                <a:solidFill>
                  <a:srgbClr val="000000"/>
                </a:solidFill>
              </a:defRPr>
            </a:pPr>
            <a:r>
              <a:rPr sz="7200">
                <a:solidFill>
                  <a:srgbClr val="FFFFFF"/>
                </a:solidFill>
              </a:rPr>
              <a:t>常用的函数</a:t>
            </a:r>
          </a:p>
        </p:txBody>
      </p:sp>
      <p:sp>
        <p:nvSpPr>
          <p:cNvPr id="157" name="Shape 157"/>
          <p:cNvSpPr/>
          <p:nvPr>
            <p:ph type="body" idx="1"/>
          </p:nvPr>
        </p:nvSpPr>
        <p:spPr>
          <a:xfrm>
            <a:off x="1388533" y="-228600"/>
            <a:ext cx="10464801"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sum</a:t>
            </a:r>
          </a:p>
        </p:txBody>
      </p:sp>
      <p:pic>
        <p:nvPicPr>
          <p:cNvPr id="158" name="pasted-image.png"/>
          <p:cNvPicPr/>
          <p:nvPr/>
        </p:nvPicPr>
        <p:blipFill>
          <a:blip r:embed="rId3">
            <a:extLst/>
          </a:blip>
          <a:stretch>
            <a:fillRect/>
          </a:stretch>
        </p:blipFill>
        <p:spPr>
          <a:xfrm>
            <a:off x="1989666" y="3187700"/>
            <a:ext cx="7061201" cy="2870200"/>
          </a:xfrm>
          <a:prstGeom prst="rect">
            <a:avLst/>
          </a:prstGeom>
          <a:ln w="889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lvl="0">
              <a:defRPr sz="1800">
                <a:solidFill>
                  <a:srgbClr val="000000"/>
                </a:solidFill>
              </a:defRPr>
            </a:pPr>
            <a:r>
              <a:rPr sz="7200">
                <a:solidFill>
                  <a:srgbClr val="FFFFFF"/>
                </a:solidFill>
              </a:rPr>
              <a:t>常用的函数</a:t>
            </a:r>
          </a:p>
        </p:txBody>
      </p:sp>
      <p:sp>
        <p:nvSpPr>
          <p:cNvPr id="161" name="Shape 161"/>
          <p:cNvSpPr/>
          <p:nvPr>
            <p:ph type="body" idx="1"/>
          </p:nvPr>
        </p:nvSpPr>
        <p:spPr>
          <a:xfrm>
            <a:off x="1270000" y="601133"/>
            <a:ext cx="10464800" cy="5740401"/>
          </a:xfrm>
          <a:prstGeom prst="rect">
            <a:avLst/>
          </a:prstGeom>
        </p:spPr>
        <p:txBody>
          <a:bodyPr/>
          <a:lstStyle/>
          <a:p>
            <a:pPr lvl="0">
              <a:buBlip>
                <a:blip r:embed="rId2"/>
              </a:buBlip>
              <a:defRPr sz="1800">
                <a:solidFill>
                  <a:srgbClr val="000000"/>
                </a:solidFill>
              </a:defRPr>
            </a:pPr>
            <a:r>
              <a:rPr sz="3600">
                <a:solidFill>
                  <a:srgbClr val="FFFFFF"/>
                </a:solidFill>
              </a:rPr>
              <a:t>any：一真即真，全假才假</a:t>
            </a:r>
            <a:endParaRPr sz="3600">
              <a:solidFill>
                <a:srgbClr val="FFFFFF"/>
              </a:solidFill>
            </a:endParaRPr>
          </a:p>
          <a:p>
            <a:pPr lvl="0">
              <a:buBlip>
                <a:blip r:embed="rId2"/>
              </a:buBlip>
              <a:defRPr sz="1800">
                <a:solidFill>
                  <a:srgbClr val="000000"/>
                </a:solidFill>
              </a:defRPr>
            </a:pPr>
            <a:r>
              <a:rPr sz="3600">
                <a:solidFill>
                  <a:srgbClr val="FFFFFF"/>
                </a:solidFill>
              </a:rPr>
              <a:t>all：一假即假，全真才真</a:t>
            </a:r>
          </a:p>
        </p:txBody>
      </p:sp>
      <p:pic>
        <p:nvPicPr>
          <p:cNvPr id="162" name="pasted-image.png"/>
          <p:cNvPicPr/>
          <p:nvPr/>
        </p:nvPicPr>
        <p:blipFill>
          <a:blip r:embed="rId3">
            <a:extLst/>
          </a:blip>
          <a:stretch>
            <a:fillRect/>
          </a:stretch>
        </p:blipFill>
        <p:spPr>
          <a:xfrm>
            <a:off x="135466" y="4819632"/>
            <a:ext cx="12733868" cy="825536"/>
          </a:xfrm>
          <a:prstGeom prst="rect">
            <a:avLst/>
          </a:prstGeom>
          <a:ln w="88900">
            <a:miter lim="400000"/>
          </a:ln>
        </p:spPr>
      </p:pic>
      <p:pic>
        <p:nvPicPr>
          <p:cNvPr id="163" name="pasted-image.png"/>
          <p:cNvPicPr/>
          <p:nvPr/>
        </p:nvPicPr>
        <p:blipFill>
          <a:blip r:embed="rId4">
            <a:extLst/>
          </a:blip>
          <a:stretch>
            <a:fillRect/>
          </a:stretch>
        </p:blipFill>
        <p:spPr>
          <a:xfrm>
            <a:off x="137962" y="6315690"/>
            <a:ext cx="12728876" cy="827574"/>
          </a:xfrm>
          <a:prstGeom prst="rect">
            <a:avLst/>
          </a:prstGeom>
          <a:ln w="889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66" name="Shape 166"/>
          <p:cNvSpPr/>
          <p:nvPr>
            <p:ph type="body" idx="1"/>
          </p:nvPr>
        </p:nvSpPr>
        <p:spPr>
          <a:xfrm>
            <a:off x="160667" y="2514600"/>
            <a:ext cx="12683466" cy="5740400"/>
          </a:xfrm>
          <a:prstGeom prst="rect">
            <a:avLst/>
          </a:prstGeom>
        </p:spPr>
        <p:txBody>
          <a:bodyPr/>
          <a:lstStyle/>
          <a:p>
            <a:pPr lvl="0" marL="502919" indent="-502919" defTabSz="402336">
              <a:spcBef>
                <a:spcPts val="3100"/>
              </a:spcBef>
              <a:buBlip>
                <a:blip r:embed="rId2"/>
              </a:buBlip>
              <a:defRPr sz="1800">
                <a:solidFill>
                  <a:srgbClr val="000000"/>
                </a:solidFill>
              </a:defRPr>
            </a:pPr>
            <a:r>
              <a:rPr sz="3168">
                <a:solidFill>
                  <a:srgbClr val="FFFFFF"/>
                </a:solidFill>
              </a:rPr>
              <a:t>模块（module）是顶层代码组织单元，提供大粒度封装和复用</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通常每个模块对应一个源码文件，从某些角度上看，模块就像更大规模的类。其中定义的变量、函数、类型等，都属于其私有成员</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模块在首次导入时，被编译成字节码。随后解释器开始创建模块实例，执行初始化语句，构建内部成员</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无论模块被导入多少次，每个模块在整个解释器进程内仅有一个实例存在，重复导入只是引用已存在的实例，不会再次执行初始化过程</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ph type="title"/>
          </p:nvPr>
        </p:nvSpPr>
        <p:spPr>
          <a:prstGeom prst="rect">
            <a:avLst/>
          </a:prstGeom>
        </p:spPr>
        <p:txBody>
          <a:bodyPr/>
          <a:lstStyle/>
          <a:p>
            <a:pPr lvl="0">
              <a:defRPr sz="1800">
                <a:solidFill>
                  <a:srgbClr val="000000"/>
                </a:solidFill>
              </a:defRPr>
            </a:pPr>
            <a:r>
              <a:rPr sz="7200">
                <a:solidFill>
                  <a:srgbClr val="FFFFFF"/>
                </a:solidFill>
              </a:rPr>
              <a:t>上周的学习内容</a:t>
            </a:r>
          </a:p>
        </p:txBody>
      </p:sp>
      <p:sp>
        <p:nvSpPr>
          <p:cNvPr id="38" name="Shape 38"/>
          <p:cNvSpPr/>
          <p:nvPr>
            <p:ph type="body" idx="1"/>
          </p:nvPr>
        </p:nvSpPr>
        <p:spPr>
          <a:prstGeom prst="rect">
            <a:avLst/>
          </a:prstGeom>
        </p:spPr>
        <p:txBody>
          <a:bodyPr/>
          <a:lstStyle/>
          <a:p>
            <a:pPr lvl="0">
              <a:buBlip>
                <a:blip r:embed="rId2"/>
              </a:buBlip>
              <a:defRPr sz="1800">
                <a:solidFill>
                  <a:srgbClr val="000000"/>
                </a:solidFill>
              </a:defRPr>
            </a:pPr>
            <a:r>
              <a:rPr sz="3600">
                <a:solidFill>
                  <a:srgbClr val="FFFFFF"/>
                </a:solidFill>
              </a:rPr>
              <a:t>函数</a:t>
            </a:r>
            <a:endParaRPr sz="3600">
              <a:solidFill>
                <a:srgbClr val="FFFFFF"/>
              </a:solidFill>
            </a:endParaRPr>
          </a:p>
          <a:p>
            <a:pPr lvl="0">
              <a:buBlip>
                <a:blip r:embed="rId2"/>
              </a:buBlip>
              <a:defRPr sz="1800">
                <a:solidFill>
                  <a:srgbClr val="000000"/>
                </a:solidFill>
              </a:defRPr>
            </a:pPr>
            <a:r>
              <a:rPr sz="3600">
                <a:solidFill>
                  <a:srgbClr val="FFFFFF"/>
                </a:solidFill>
              </a:rPr>
              <a:t>高阶函数</a:t>
            </a:r>
            <a:endParaRPr sz="3600">
              <a:solidFill>
                <a:srgbClr val="FFFFFF"/>
              </a:solidFill>
            </a:endParaRPr>
          </a:p>
          <a:p>
            <a:pPr lvl="0">
              <a:buBlip>
                <a:blip r:embed="rId2"/>
              </a:buBlip>
              <a:defRPr sz="1800">
                <a:solidFill>
                  <a:srgbClr val="000000"/>
                </a:solidFill>
              </a:defRPr>
            </a:pPr>
            <a:r>
              <a:rPr sz="3600">
                <a:solidFill>
                  <a:srgbClr val="FFFFFF"/>
                </a:solidFill>
              </a:rPr>
              <a:t>模块</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69" name="Shape 169"/>
          <p:cNvSpPr/>
          <p:nvPr>
            <p:ph type="body" idx="1"/>
          </p:nvPr>
        </p:nvSpPr>
        <p:spPr>
          <a:xfrm>
            <a:off x="1270000" y="1803400"/>
            <a:ext cx="10464800" cy="5740400"/>
          </a:xfrm>
          <a:prstGeom prst="rect">
            <a:avLst/>
          </a:prstGeom>
        </p:spPr>
        <p:txBody>
          <a:bodyPr/>
          <a:lstStyle/>
          <a:p>
            <a:pPr lvl="0">
              <a:buBlip>
                <a:blip r:embed="rId2"/>
              </a:buBlip>
              <a:defRPr sz="1800">
                <a:solidFill>
                  <a:srgbClr val="000000"/>
                </a:solidFill>
              </a:defRPr>
            </a:pPr>
            <a:r>
              <a:rPr sz="3600">
                <a:solidFill>
                  <a:srgbClr val="FF7777"/>
                </a:solidFill>
              </a:rPr>
              <a:t>创建模块</a:t>
            </a:r>
            <a:r>
              <a:rPr sz="3600">
                <a:solidFill>
                  <a:srgbClr val="FFFFFF"/>
                </a:solidFill>
              </a:rPr>
              <a:t>（my_module.py）</a:t>
            </a:r>
            <a:endParaRPr sz="3600">
              <a:solidFill>
                <a:srgbClr val="FFFFFF"/>
              </a:solidFill>
            </a:endParaRPr>
          </a:p>
          <a:p>
            <a:pPr lvl="0">
              <a:buBlip>
                <a:blip r:embed="rId2"/>
              </a:buBlip>
              <a:defRPr sz="1800">
                <a:solidFill>
                  <a:srgbClr val="000000"/>
                </a:solidFill>
              </a:defRPr>
            </a:pPr>
            <a:r>
              <a:rPr sz="3600">
                <a:solidFill>
                  <a:srgbClr val="FFFFFF"/>
                </a:solidFill>
              </a:rPr>
              <a:t>A = 100</a:t>
            </a:r>
            <a:endParaRPr sz="3600">
              <a:solidFill>
                <a:srgbClr val="FFFFFF"/>
              </a:solidFill>
            </a:endParaRPr>
          </a:p>
          <a:p>
            <a:pPr lvl="0">
              <a:buBlip>
                <a:blip r:embed="rId2"/>
              </a:buBlip>
              <a:defRPr sz="1800">
                <a:solidFill>
                  <a:srgbClr val="000000"/>
                </a:solidFill>
              </a:defRPr>
            </a:pPr>
            <a:r>
              <a:rPr sz="3600">
                <a:solidFill>
                  <a:srgbClr val="FFFFFF"/>
                </a:solidFill>
              </a:rPr>
              <a:t>def add(x, y):</a:t>
            </a:r>
            <a:endParaRPr sz="3600">
              <a:solidFill>
                <a:srgbClr val="FFFFFF"/>
              </a:solidFill>
            </a:endParaRPr>
          </a:p>
          <a:p>
            <a:pPr lvl="0">
              <a:buBlip>
                <a:blip r:embed="rId2"/>
              </a:buBlip>
              <a:defRPr sz="1800">
                <a:solidFill>
                  <a:srgbClr val="000000"/>
                </a:solidFill>
              </a:defRPr>
            </a:pPr>
            <a:r>
              <a:rPr sz="3600">
                <a:solidFill>
                  <a:srgbClr val="FFFFFF"/>
                </a:solidFill>
              </a:rPr>
              <a:t>     return x + y</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72" name="Shape 172"/>
          <p:cNvSpPr/>
          <p:nvPr>
            <p:ph type="body" idx="1"/>
          </p:nvPr>
        </p:nvSpPr>
        <p:spPr>
          <a:xfrm>
            <a:off x="1270000" y="2425700"/>
            <a:ext cx="10464800" cy="5740400"/>
          </a:xfrm>
          <a:prstGeom prst="rect">
            <a:avLst/>
          </a:prstGeom>
        </p:spPr>
        <p:txBody>
          <a:bodyPr/>
          <a:lstStyle/>
          <a:p>
            <a:pPr lvl="0" marL="360045" indent="-360045" defTabSz="288036">
              <a:spcBef>
                <a:spcPts val="2200"/>
              </a:spcBef>
              <a:buBlip>
                <a:blip r:embed="rId2"/>
              </a:buBlip>
              <a:defRPr sz="1800">
                <a:solidFill>
                  <a:srgbClr val="000000"/>
                </a:solidFill>
              </a:defRPr>
            </a:pPr>
            <a:r>
              <a:rPr sz="2268">
                <a:solidFill>
                  <a:srgbClr val="FF7777"/>
                </a:solidFill>
              </a:rPr>
              <a:t>导入模块</a:t>
            </a:r>
            <a:r>
              <a:rPr sz="2268">
                <a:solidFill>
                  <a:srgbClr val="FFFFFF"/>
                </a:solidFill>
              </a:rPr>
              <a:t>（import）</a:t>
            </a:r>
            <a:endParaRPr sz="2268">
              <a:solidFill>
                <a:srgbClr val="FFFFFF"/>
              </a:solidFill>
            </a:endParaRPr>
          </a:p>
          <a:p>
            <a:pPr lvl="0" marL="360045" indent="-360045" defTabSz="288036">
              <a:spcBef>
                <a:spcPts val="2200"/>
              </a:spcBef>
              <a:buBlip>
                <a:blip r:embed="rId2"/>
              </a:buBlip>
              <a:defRPr sz="1800">
                <a:solidFill>
                  <a:srgbClr val="000000"/>
                </a:solidFill>
              </a:defRPr>
            </a:pPr>
            <a:r>
              <a:rPr sz="2268">
                <a:solidFill>
                  <a:srgbClr val="FFFFFF"/>
                </a:solidFill>
              </a:rPr>
              <a:t>import my_module</a:t>
            </a:r>
            <a:endParaRPr sz="2268">
              <a:solidFill>
                <a:srgbClr val="FFFFFF"/>
              </a:solidFill>
            </a:endParaRPr>
          </a:p>
          <a:p>
            <a:pPr lvl="0" marL="360045" indent="-360045" defTabSz="288036">
              <a:spcBef>
                <a:spcPts val="2200"/>
              </a:spcBef>
              <a:buBlip>
                <a:blip r:embed="rId2"/>
              </a:buBlip>
              <a:defRPr sz="1800">
                <a:solidFill>
                  <a:srgbClr val="000000"/>
                </a:solidFill>
              </a:defRPr>
            </a:pPr>
            <a:r>
              <a:rPr sz="2268">
                <a:solidFill>
                  <a:srgbClr val="FFFFFF"/>
                </a:solidFill>
              </a:rPr>
              <a:t>my_module.A</a:t>
            </a:r>
            <a:endParaRPr sz="2268">
              <a:solidFill>
                <a:srgbClr val="FFFFFF"/>
              </a:solidFill>
            </a:endParaRPr>
          </a:p>
          <a:p>
            <a:pPr lvl="0" marL="360045" indent="-360045" defTabSz="288036">
              <a:spcBef>
                <a:spcPts val="2200"/>
              </a:spcBef>
              <a:buBlip>
                <a:blip r:embed="rId2"/>
              </a:buBlip>
              <a:defRPr sz="1800">
                <a:solidFill>
                  <a:srgbClr val="000000"/>
                </a:solidFill>
              </a:defRPr>
            </a:pPr>
            <a:r>
              <a:rPr sz="2268">
                <a:solidFill>
                  <a:srgbClr val="DEF3D1"/>
                </a:solidFill>
              </a:rPr>
              <a:t>100</a:t>
            </a:r>
            <a:endParaRPr sz="2268">
              <a:solidFill>
                <a:srgbClr val="DEF3D1"/>
              </a:solidFill>
            </a:endParaRPr>
          </a:p>
          <a:p>
            <a:pPr lvl="0" marL="360045" indent="-360045" defTabSz="288036">
              <a:spcBef>
                <a:spcPts val="2200"/>
              </a:spcBef>
              <a:buBlip>
                <a:blip r:embed="rId2"/>
              </a:buBlip>
              <a:defRPr sz="1800">
                <a:solidFill>
                  <a:srgbClr val="000000"/>
                </a:solidFill>
              </a:defRPr>
            </a:pPr>
            <a:r>
              <a:rPr sz="2268">
                <a:solidFill>
                  <a:srgbClr val="FFFFFF"/>
                </a:solidFill>
              </a:rPr>
              <a:t>my_module.add(2, 3)</a:t>
            </a:r>
            <a:endParaRPr sz="2268">
              <a:solidFill>
                <a:srgbClr val="FFFFFF"/>
              </a:solidFill>
            </a:endParaRPr>
          </a:p>
          <a:p>
            <a:pPr lvl="0" marL="360045" indent="-360045" defTabSz="288036">
              <a:spcBef>
                <a:spcPts val="2200"/>
              </a:spcBef>
              <a:buBlip>
                <a:blip r:embed="rId2"/>
              </a:buBlip>
              <a:defRPr sz="1800">
                <a:solidFill>
                  <a:srgbClr val="000000"/>
                </a:solidFill>
              </a:defRPr>
            </a:pPr>
            <a:r>
              <a:rPr sz="2268">
                <a:solidFill>
                  <a:srgbClr val="DEF3D1"/>
                </a:solidFill>
              </a:rPr>
              <a:t>5</a:t>
            </a:r>
            <a:endParaRPr sz="2268">
              <a:solidFill>
                <a:srgbClr val="DEF3D1"/>
              </a:solidFill>
            </a:endParaRPr>
          </a:p>
          <a:p>
            <a:pPr lvl="0" marL="360045" indent="-360045" defTabSz="288036">
              <a:spcBef>
                <a:spcPts val="2200"/>
              </a:spcBef>
              <a:buBlip>
                <a:blip r:embed="rId2"/>
              </a:buBlip>
              <a:defRPr sz="1800">
                <a:solidFill>
                  <a:srgbClr val="000000"/>
                </a:solidFill>
              </a:defRPr>
            </a:pPr>
            <a:r>
              <a:rPr sz="2268">
                <a:solidFill>
                  <a:srgbClr val="FFFFFF"/>
                </a:solidFill>
              </a:rPr>
              <a:t>my_module.B</a:t>
            </a:r>
            <a:endParaRPr sz="2268">
              <a:solidFill>
                <a:srgbClr val="FFFFFF"/>
              </a:solidFill>
            </a:endParaRPr>
          </a:p>
          <a:p>
            <a:pPr lvl="0" marL="360045" indent="-360045" defTabSz="288036">
              <a:spcBef>
                <a:spcPts val="2200"/>
              </a:spcBef>
              <a:buBlip>
                <a:blip r:embed="rId2"/>
              </a:buBlip>
              <a:defRPr sz="1800">
                <a:solidFill>
                  <a:srgbClr val="000000"/>
                </a:solidFill>
              </a:defRPr>
            </a:pPr>
            <a:r>
              <a:rPr sz="2268">
                <a:solidFill>
                  <a:srgbClr val="DEF3D1"/>
                </a:solidFill>
              </a:rPr>
              <a:t>AttributeError: module 'my_module' has no attribute 'B'</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75" name="Shape 175"/>
          <p:cNvSpPr/>
          <p:nvPr>
            <p:ph type="body" idx="1"/>
          </p:nvPr>
        </p:nvSpPr>
        <p:spPr>
          <a:prstGeom prst="rect">
            <a:avLst/>
          </a:prstGeom>
        </p:spPr>
        <p:txBody>
          <a:bodyPr/>
          <a:lstStyle/>
          <a:p>
            <a:pPr lvl="0" marL="417195" indent="-417195" defTabSz="333756">
              <a:spcBef>
                <a:spcPts val="2600"/>
              </a:spcBef>
              <a:buBlip>
                <a:blip r:embed="rId2"/>
              </a:buBlip>
              <a:defRPr sz="1800">
                <a:solidFill>
                  <a:srgbClr val="000000"/>
                </a:solidFill>
              </a:defRPr>
            </a:pPr>
            <a:r>
              <a:rPr sz="2628">
                <a:solidFill>
                  <a:srgbClr val="FF7777"/>
                </a:solidFill>
              </a:rPr>
              <a:t>导入模块</a:t>
            </a:r>
            <a:r>
              <a:rPr sz="2628">
                <a:solidFill>
                  <a:srgbClr val="FFFFFF"/>
                </a:solidFill>
              </a:rPr>
              <a:t>（from … import …）</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from my_module import A, add</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A</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DEF3D1"/>
                </a:solidFill>
              </a:rPr>
              <a:t>100</a:t>
            </a:r>
            <a:endParaRPr sz="2628">
              <a:solidFill>
                <a:srgbClr val="DEF3D1"/>
              </a:solidFill>
            </a:endParaRPr>
          </a:p>
          <a:p>
            <a:pPr lvl="0" marL="417195" indent="-417195" defTabSz="333756">
              <a:spcBef>
                <a:spcPts val="2600"/>
              </a:spcBef>
              <a:buBlip>
                <a:blip r:embed="rId2"/>
              </a:buBlip>
              <a:defRPr sz="1800">
                <a:solidFill>
                  <a:srgbClr val="000000"/>
                </a:solidFill>
              </a:defRPr>
            </a:pPr>
            <a:r>
              <a:rPr sz="2628">
                <a:solidFill>
                  <a:srgbClr val="FFFFFF"/>
                </a:solidFill>
              </a:rPr>
              <a:t>add(2, 3)</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DEF3D1"/>
                </a:solidFill>
              </a:rPr>
              <a:t>5</a:t>
            </a:r>
            <a:endParaRPr sz="2628">
              <a:solidFill>
                <a:srgbClr val="DEF3D1"/>
              </a:solidFill>
            </a:endParaRPr>
          </a:p>
          <a:p>
            <a:pPr lvl="0" marL="417195" indent="-417195" defTabSz="333756">
              <a:spcBef>
                <a:spcPts val="2600"/>
              </a:spcBef>
              <a:buBlip>
                <a:blip r:embed="rId2"/>
              </a:buBlip>
              <a:defRPr sz="1800">
                <a:solidFill>
                  <a:srgbClr val="000000"/>
                </a:solidFill>
              </a:defRPr>
            </a:pPr>
            <a:r>
              <a:rPr sz="2628">
                <a:solidFill>
                  <a:srgbClr val="FFFFFF"/>
                </a:solidFill>
              </a:rPr>
              <a:t>from my_module import *</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78" name="Shape 178"/>
          <p:cNvSpPr/>
          <p:nvPr>
            <p:ph type="body" idx="1"/>
          </p:nvPr>
        </p:nvSpPr>
        <p:spPr>
          <a:xfrm>
            <a:off x="1270000" y="2362200"/>
            <a:ext cx="10464800" cy="5740400"/>
          </a:xfrm>
          <a:prstGeom prst="rect">
            <a:avLst/>
          </a:prstGeom>
        </p:spPr>
        <p:txBody>
          <a:bodyPr/>
          <a:lstStyle/>
          <a:p>
            <a:pPr lvl="0">
              <a:buBlip>
                <a:blip r:embed="rId2"/>
              </a:buBlip>
              <a:defRPr sz="1800">
                <a:solidFill>
                  <a:srgbClr val="000000"/>
                </a:solidFill>
              </a:defRPr>
            </a:pPr>
            <a:r>
              <a:rPr sz="3600">
                <a:solidFill>
                  <a:srgbClr val="FF7777"/>
                </a:solidFill>
              </a:rPr>
              <a:t>导入模块</a:t>
            </a:r>
            <a:r>
              <a:rPr sz="3600">
                <a:solidFill>
                  <a:srgbClr val="FFFFFF"/>
                </a:solidFill>
              </a:rPr>
              <a:t>（from … import *）</a:t>
            </a:r>
            <a:endParaRPr sz="3600">
              <a:solidFill>
                <a:srgbClr val="FFFFFF"/>
              </a:solidFill>
            </a:endParaRPr>
          </a:p>
          <a:p>
            <a:pPr lvl="0">
              <a:buBlip>
                <a:blip r:embed="rId2"/>
              </a:buBlip>
              <a:defRPr sz="1800">
                <a:solidFill>
                  <a:srgbClr val="000000"/>
                </a:solidFill>
              </a:defRPr>
            </a:pPr>
            <a:r>
              <a:rPr sz="3600">
                <a:solidFill>
                  <a:srgbClr val="FFFFFF"/>
                </a:solidFill>
              </a:rPr>
              <a:t>不建议用「from X import *」的理由：</a:t>
            </a:r>
            <a:endParaRPr sz="3600">
              <a:solidFill>
                <a:srgbClr val="FFFFFF"/>
              </a:solidFill>
            </a:endParaRPr>
          </a:p>
          <a:p>
            <a:pPr lvl="0">
              <a:buBlip>
                <a:blip r:embed="rId2"/>
              </a:buBlip>
              <a:defRPr sz="1800">
                <a:solidFill>
                  <a:srgbClr val="000000"/>
                </a:solidFill>
              </a:defRPr>
            </a:pPr>
            <a:r>
              <a:rPr sz="3600">
                <a:solidFill>
                  <a:srgbClr val="FFFFFF"/>
                </a:solidFill>
              </a:rPr>
              <a:t>1、不好跟踪</a:t>
            </a:r>
            <a:endParaRPr sz="3600">
              <a:solidFill>
                <a:srgbClr val="FFFFFF"/>
              </a:solidFill>
            </a:endParaRPr>
          </a:p>
          <a:p>
            <a:pPr lvl="0">
              <a:buBlip>
                <a:blip r:embed="rId2"/>
              </a:buBlip>
              <a:defRPr sz="1800">
                <a:solidFill>
                  <a:srgbClr val="000000"/>
                </a:solidFill>
              </a:defRPr>
            </a:pPr>
            <a:r>
              <a:rPr sz="3600">
                <a:solidFill>
                  <a:srgbClr val="FFFFFF"/>
                </a:solidFill>
              </a:rPr>
              <a:t>2、导入的变量没有被用到，提倡按需导入</a:t>
            </a:r>
            <a:endParaRPr sz="3600">
              <a:solidFill>
                <a:srgbClr val="FFFFFF"/>
              </a:solidFill>
            </a:endParaRPr>
          </a:p>
          <a:p>
            <a:pPr lvl="0">
              <a:buBlip>
                <a:blip r:embed="rId2"/>
              </a:buBlip>
              <a:defRPr sz="1800">
                <a:solidFill>
                  <a:srgbClr val="000000"/>
                </a:solidFill>
              </a:defRPr>
            </a:pPr>
            <a:r>
              <a:rPr sz="3600">
                <a:solidFill>
                  <a:srgbClr val="FFFFFF"/>
                </a:solidFill>
              </a:rPr>
              <a:t>3、命名空间污染</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81" name="Shape 181"/>
          <p:cNvSpPr/>
          <p:nvPr>
            <p:ph type="body" idx="1"/>
          </p:nvPr>
        </p:nvSpPr>
        <p:spPr>
          <a:prstGeom prst="rect">
            <a:avLst/>
          </a:prstGeom>
        </p:spPr>
        <p:txBody>
          <a:bodyPr/>
          <a:lstStyle/>
          <a:p>
            <a:pPr lvl="0" marL="491490" indent="-491490" defTabSz="393192">
              <a:spcBef>
                <a:spcPts val="3000"/>
              </a:spcBef>
              <a:buBlip>
                <a:blip r:embed="rId2"/>
              </a:buBlip>
              <a:defRPr sz="1800">
                <a:solidFill>
                  <a:srgbClr val="000000"/>
                </a:solidFill>
              </a:defRPr>
            </a:pPr>
            <a:r>
              <a:rPr sz="3096">
                <a:solidFill>
                  <a:srgbClr val="FF7777"/>
                </a:solidFill>
              </a:rPr>
              <a:t>模块别名</a:t>
            </a:r>
            <a:r>
              <a:rPr sz="3096">
                <a:solidFill>
                  <a:srgbClr val="FFFFFF"/>
                </a:solidFill>
              </a:rPr>
              <a:t>（import … as …）</a:t>
            </a:r>
            <a:endParaRPr sz="3096">
              <a:solidFill>
                <a:srgbClr val="FFFFFF"/>
              </a:solidFill>
            </a:endParaRPr>
          </a:p>
          <a:p>
            <a:pPr lvl="0" marL="491490" indent="-491490" defTabSz="393192">
              <a:spcBef>
                <a:spcPts val="3000"/>
              </a:spcBef>
              <a:buBlip>
                <a:blip r:embed="rId2"/>
              </a:buBlip>
              <a:defRPr sz="1800">
                <a:solidFill>
                  <a:srgbClr val="000000"/>
                </a:solidFill>
              </a:defRPr>
            </a:pPr>
            <a:r>
              <a:rPr sz="3096">
                <a:solidFill>
                  <a:srgbClr val="FFFFFF"/>
                </a:solidFill>
              </a:rPr>
              <a:t>import my_module as mm</a:t>
            </a:r>
            <a:endParaRPr sz="3096">
              <a:solidFill>
                <a:srgbClr val="FFFFFF"/>
              </a:solidFill>
            </a:endParaRPr>
          </a:p>
          <a:p>
            <a:pPr lvl="0" marL="491490" indent="-491490" defTabSz="393192">
              <a:spcBef>
                <a:spcPts val="3000"/>
              </a:spcBef>
              <a:buBlip>
                <a:blip r:embed="rId2"/>
              </a:buBlip>
              <a:defRPr sz="1800">
                <a:solidFill>
                  <a:srgbClr val="000000"/>
                </a:solidFill>
              </a:defRPr>
            </a:pPr>
            <a:r>
              <a:rPr sz="3096">
                <a:solidFill>
                  <a:srgbClr val="FFFFFF"/>
                </a:solidFill>
              </a:rPr>
              <a:t>mm.A</a:t>
            </a:r>
            <a:endParaRPr sz="3096">
              <a:solidFill>
                <a:srgbClr val="FFFFFF"/>
              </a:solidFill>
            </a:endParaRPr>
          </a:p>
          <a:p>
            <a:pPr lvl="0" marL="491490" indent="-491490" defTabSz="393192">
              <a:spcBef>
                <a:spcPts val="3000"/>
              </a:spcBef>
              <a:buBlip>
                <a:blip r:embed="rId2"/>
              </a:buBlip>
              <a:defRPr sz="1800">
                <a:solidFill>
                  <a:srgbClr val="000000"/>
                </a:solidFill>
              </a:defRPr>
            </a:pPr>
            <a:r>
              <a:rPr sz="3096">
                <a:solidFill>
                  <a:srgbClr val="DEF3D1"/>
                </a:solidFill>
              </a:rPr>
              <a:t>100</a:t>
            </a:r>
            <a:endParaRPr sz="3096">
              <a:solidFill>
                <a:srgbClr val="DEF3D1"/>
              </a:solidFill>
            </a:endParaRPr>
          </a:p>
          <a:p>
            <a:pPr lvl="0" marL="491490" indent="-491490" defTabSz="393192">
              <a:spcBef>
                <a:spcPts val="3000"/>
              </a:spcBef>
              <a:buBlip>
                <a:blip r:embed="rId2"/>
              </a:buBlip>
              <a:defRPr sz="1800">
                <a:solidFill>
                  <a:srgbClr val="000000"/>
                </a:solidFill>
              </a:defRPr>
            </a:pPr>
            <a:r>
              <a:rPr sz="3096">
                <a:solidFill>
                  <a:srgbClr val="FFFFFF"/>
                </a:solidFill>
              </a:rPr>
              <a:t>mm.add(1, 2)</a:t>
            </a:r>
            <a:endParaRPr sz="3096">
              <a:solidFill>
                <a:srgbClr val="FFFFFF"/>
              </a:solidFill>
            </a:endParaRPr>
          </a:p>
          <a:p>
            <a:pPr lvl="0" marL="491490" indent="-491490" defTabSz="393192">
              <a:spcBef>
                <a:spcPts val="3000"/>
              </a:spcBef>
              <a:buBlip>
                <a:blip r:embed="rId2"/>
              </a:buBlip>
              <a:defRPr sz="1800">
                <a:solidFill>
                  <a:srgbClr val="000000"/>
                </a:solidFill>
              </a:defRPr>
            </a:pPr>
            <a:r>
              <a:rPr sz="3096">
                <a:solidFill>
                  <a:srgbClr val="DEF3D1"/>
                </a:solidFill>
              </a:rPr>
              <a:t>3</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84" name="Shape 184"/>
          <p:cNvSpPr/>
          <p:nvPr>
            <p:ph type="body" idx="1"/>
          </p:nvPr>
        </p:nvSpPr>
        <p:spPr>
          <a:xfrm>
            <a:off x="1270000" y="2463800"/>
            <a:ext cx="10464800" cy="5740400"/>
          </a:xfrm>
          <a:prstGeom prst="rect">
            <a:avLst/>
          </a:prstGeom>
        </p:spPr>
        <p:txBody>
          <a:bodyPr/>
          <a:lstStyle/>
          <a:p>
            <a:pPr lvl="0" marL="480059" indent="-480059" defTabSz="384047">
              <a:spcBef>
                <a:spcPts val="3000"/>
              </a:spcBef>
              <a:buBlip>
                <a:blip r:embed="rId2"/>
              </a:buBlip>
              <a:defRPr sz="1800">
                <a:solidFill>
                  <a:srgbClr val="000000"/>
                </a:solidFill>
              </a:defRPr>
            </a:pPr>
            <a:r>
              <a:rPr sz="3024">
                <a:solidFill>
                  <a:srgbClr val="FFFFFF"/>
                </a:solidFill>
              </a:rPr>
              <a:t>import 的工作原理：</a:t>
            </a:r>
            <a:endParaRPr sz="3024">
              <a:solidFill>
                <a:srgbClr val="FFFFFF"/>
              </a:solidFill>
            </a:endParaRPr>
          </a:p>
          <a:p>
            <a:pPr lvl="0" marL="480059" indent="-480059" defTabSz="384047">
              <a:spcBef>
                <a:spcPts val="3000"/>
              </a:spcBef>
              <a:buBlip>
                <a:blip r:embed="rId2"/>
              </a:buBlip>
              <a:defRPr sz="1800">
                <a:solidFill>
                  <a:srgbClr val="000000"/>
                </a:solidFill>
              </a:defRPr>
            </a:pPr>
            <a:r>
              <a:rPr sz="3024">
                <a:solidFill>
                  <a:srgbClr val="FFFFFF"/>
                </a:solidFill>
              </a:rPr>
              <a:t>1、搜索并找到模块文件</a:t>
            </a:r>
            <a:endParaRPr sz="3024">
              <a:solidFill>
                <a:srgbClr val="FFFFFF"/>
              </a:solidFill>
            </a:endParaRPr>
          </a:p>
          <a:p>
            <a:pPr lvl="0" marL="480059" indent="-480059" defTabSz="384047">
              <a:spcBef>
                <a:spcPts val="3000"/>
              </a:spcBef>
              <a:buBlip>
                <a:blip r:embed="rId2"/>
              </a:buBlip>
              <a:defRPr sz="1800">
                <a:solidFill>
                  <a:srgbClr val="000000"/>
                </a:solidFill>
              </a:defRPr>
            </a:pPr>
            <a:r>
              <a:rPr sz="3024">
                <a:solidFill>
                  <a:srgbClr val="FFFFFF"/>
                </a:solidFill>
              </a:rPr>
              <a:t>2、在必要时把模块文件编译成字节码</a:t>
            </a:r>
            <a:endParaRPr sz="3024">
              <a:solidFill>
                <a:srgbClr val="FFFFFF"/>
              </a:solidFill>
            </a:endParaRPr>
          </a:p>
          <a:p>
            <a:pPr lvl="0" marL="480059" indent="-480059" defTabSz="384047">
              <a:spcBef>
                <a:spcPts val="3000"/>
              </a:spcBef>
              <a:buBlip>
                <a:blip r:embed="rId2"/>
              </a:buBlip>
              <a:defRPr sz="1800">
                <a:solidFill>
                  <a:srgbClr val="000000"/>
                </a:solidFill>
              </a:defRPr>
            </a:pPr>
            <a:r>
              <a:rPr sz="3024">
                <a:solidFill>
                  <a:srgbClr val="FFFFFF"/>
                </a:solidFill>
              </a:rPr>
              <a:t>3、创建模块实例，执行初始化</a:t>
            </a:r>
            <a:endParaRPr sz="3024">
              <a:solidFill>
                <a:srgbClr val="FFFFFF"/>
              </a:solidFill>
            </a:endParaRPr>
          </a:p>
          <a:p>
            <a:pPr lvl="0" marL="480059" indent="-480059" defTabSz="384047">
              <a:spcBef>
                <a:spcPts val="3000"/>
              </a:spcBef>
              <a:buBlip>
                <a:blip r:embed="rId2"/>
              </a:buBlip>
              <a:defRPr sz="1800">
                <a:solidFill>
                  <a:srgbClr val="000000"/>
                </a:solidFill>
              </a:defRPr>
            </a:pPr>
            <a:r>
              <a:rPr sz="3024">
                <a:solidFill>
                  <a:srgbClr val="FFFFFF"/>
                </a:solidFill>
              </a:rPr>
              <a:t>4、将模块实例保存到全局列表</a:t>
            </a:r>
            <a:endParaRPr sz="3024">
              <a:solidFill>
                <a:srgbClr val="FFFFFF"/>
              </a:solidFill>
            </a:endParaRPr>
          </a:p>
          <a:p>
            <a:pPr lvl="0" marL="480059" indent="-480059" defTabSz="384047">
              <a:spcBef>
                <a:spcPts val="3000"/>
              </a:spcBef>
              <a:buBlip>
                <a:blip r:embed="rId2"/>
              </a:buBlip>
              <a:defRPr sz="1800">
                <a:solidFill>
                  <a:srgbClr val="000000"/>
                </a:solidFill>
              </a:defRPr>
            </a:pPr>
            <a:r>
              <a:rPr sz="3024">
                <a:solidFill>
                  <a:srgbClr val="FFFFFF"/>
                </a:solidFill>
              </a:rPr>
              <a:t>5、在当前名字空间建立引用</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87" name="Shape 187"/>
          <p:cNvSpPr/>
          <p:nvPr>
            <p:ph type="body" idx="1"/>
          </p:nvPr>
        </p:nvSpPr>
        <p:spPr>
          <a:xfrm>
            <a:off x="1270000" y="2429933"/>
            <a:ext cx="10464800" cy="5740401"/>
          </a:xfrm>
          <a:prstGeom prst="rect">
            <a:avLst/>
          </a:prstGeom>
        </p:spPr>
        <p:txBody>
          <a:bodyPr/>
          <a:lstStyle/>
          <a:p>
            <a:pPr lvl="0">
              <a:buBlip>
                <a:blip r:embed="rId2"/>
              </a:buBlip>
              <a:defRPr sz="1800">
                <a:solidFill>
                  <a:srgbClr val="000000"/>
                </a:solidFill>
              </a:defRPr>
            </a:pPr>
            <a:r>
              <a:rPr sz="3600">
                <a:solidFill>
                  <a:srgbClr val="FFFFFF"/>
                </a:solidFill>
              </a:rPr>
              <a:t>模块文件的搜索路径顺序：</a:t>
            </a:r>
            <a:endParaRPr sz="3600">
              <a:solidFill>
                <a:srgbClr val="FFFFFF"/>
              </a:solidFill>
            </a:endParaRPr>
          </a:p>
          <a:p>
            <a:pPr lvl="0">
              <a:buBlip>
                <a:blip r:embed="rId2"/>
              </a:buBlip>
              <a:defRPr sz="1800">
                <a:solidFill>
                  <a:srgbClr val="000000"/>
                </a:solidFill>
              </a:defRPr>
            </a:pPr>
            <a:r>
              <a:rPr sz="3600">
                <a:solidFill>
                  <a:srgbClr val="FFFFFF"/>
                </a:solidFill>
              </a:rPr>
              <a:t>1、程序的主目录</a:t>
            </a:r>
            <a:endParaRPr sz="3600">
              <a:solidFill>
                <a:srgbClr val="FFFFFF"/>
              </a:solidFill>
            </a:endParaRPr>
          </a:p>
          <a:p>
            <a:pPr lvl="0">
              <a:buBlip>
                <a:blip r:embed="rId2"/>
              </a:buBlip>
              <a:defRPr sz="1800">
                <a:solidFill>
                  <a:srgbClr val="000000"/>
                </a:solidFill>
              </a:defRPr>
            </a:pPr>
            <a:r>
              <a:rPr sz="3600">
                <a:solidFill>
                  <a:srgbClr val="FFFFFF"/>
                </a:solidFill>
              </a:rPr>
              <a:t>2、PYTHONPATH系统环境变量</a:t>
            </a:r>
            <a:endParaRPr sz="3600">
              <a:solidFill>
                <a:srgbClr val="FFFFFF"/>
              </a:solidFill>
            </a:endParaRPr>
          </a:p>
          <a:p>
            <a:pPr lvl="0">
              <a:buBlip>
                <a:blip r:embed="rId2"/>
              </a:buBlip>
              <a:defRPr sz="1800">
                <a:solidFill>
                  <a:srgbClr val="000000"/>
                </a:solidFill>
              </a:defRPr>
            </a:pPr>
            <a:r>
              <a:rPr sz="3600">
                <a:solidFill>
                  <a:srgbClr val="FFFFFF"/>
                </a:solidFill>
              </a:rPr>
              <a:t>3、标准库目录</a:t>
            </a:r>
            <a:endParaRPr sz="3600">
              <a:solidFill>
                <a:srgbClr val="FFFFFF"/>
              </a:solidFill>
            </a:endParaRPr>
          </a:p>
          <a:p>
            <a:pPr lvl="0">
              <a:buBlip>
                <a:blip r:embed="rId2"/>
              </a:buBlip>
              <a:defRPr sz="1800">
                <a:solidFill>
                  <a:srgbClr val="000000"/>
                </a:solidFill>
              </a:defRPr>
            </a:pPr>
            <a:r>
              <a:rPr sz="3600">
                <a:solidFill>
                  <a:srgbClr val="FFFFFF"/>
                </a:solidFill>
              </a:rPr>
              <a:t>4、.pth文件</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90" name="Shape 190"/>
          <p:cNvSpPr/>
          <p:nvPr>
            <p:ph type="body" idx="1"/>
          </p:nvPr>
        </p:nvSpPr>
        <p:spPr>
          <a:xfrm>
            <a:off x="1270000" y="2006600"/>
            <a:ext cx="10464800" cy="5740400"/>
          </a:xfrm>
          <a:prstGeom prst="rect">
            <a:avLst/>
          </a:prstGeom>
        </p:spPr>
        <p:txBody>
          <a:bodyPr/>
          <a:lstStyle/>
          <a:p>
            <a:pPr lvl="0" marL="554355" indent="-554355" defTabSz="443484">
              <a:spcBef>
                <a:spcPts val="3400"/>
              </a:spcBef>
              <a:buBlip>
                <a:blip r:embed="rId2"/>
              </a:buBlip>
              <a:defRPr sz="1800">
                <a:solidFill>
                  <a:srgbClr val="000000"/>
                </a:solidFill>
              </a:defRPr>
            </a:pPr>
            <a:r>
              <a:rPr sz="3492">
                <a:solidFill>
                  <a:srgbClr val="FFFFFF"/>
                </a:solidFill>
              </a:rPr>
              <a:t>import sys</a:t>
            </a:r>
            <a:endParaRPr sz="3492">
              <a:solidFill>
                <a:srgbClr val="FFFFFF"/>
              </a:solidFill>
            </a:endParaRPr>
          </a:p>
          <a:p>
            <a:pPr lvl="0" marL="554355" indent="-554355" defTabSz="443484">
              <a:spcBef>
                <a:spcPts val="3400"/>
              </a:spcBef>
              <a:buBlip>
                <a:blip r:embed="rId2"/>
              </a:buBlip>
              <a:defRPr sz="1800">
                <a:solidFill>
                  <a:srgbClr val="000000"/>
                </a:solidFill>
              </a:defRPr>
            </a:pPr>
            <a:r>
              <a:rPr sz="3492">
                <a:solidFill>
                  <a:srgbClr val="FFFFFF"/>
                </a:solidFill>
              </a:rPr>
              <a:t>sys.path</a:t>
            </a:r>
            <a:endParaRPr sz="3492">
              <a:solidFill>
                <a:srgbClr val="FFFFFF"/>
              </a:solidFill>
            </a:endParaRPr>
          </a:p>
          <a:p>
            <a:pPr lvl="0" marL="554355" indent="-554355" defTabSz="443484">
              <a:spcBef>
                <a:spcPts val="3400"/>
              </a:spcBef>
              <a:buBlip>
                <a:blip r:embed="rId2"/>
              </a:buBlip>
              <a:defRPr sz="1800">
                <a:solidFill>
                  <a:srgbClr val="000000"/>
                </a:solidFill>
              </a:defRPr>
            </a:pPr>
            <a:r>
              <a:rPr sz="3492">
                <a:solidFill>
                  <a:srgbClr val="FFFFFF"/>
                </a:solidFill>
              </a:rPr>
              <a:t>['','/Users/aurora/Library/Python/2.7/bin','/Users/aurora/.venvburrito/lib/python2.7/site-packages',...'/Users/aurora/pipenv','/Users/aurora/.ipython']</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93" name="Shape 193"/>
          <p:cNvSpPr/>
          <p:nvPr>
            <p:ph type="body" idx="1"/>
          </p:nvPr>
        </p:nvSpPr>
        <p:spPr>
          <a:xfrm>
            <a:off x="1270000" y="2311400"/>
            <a:ext cx="10464800" cy="5740400"/>
          </a:xfrm>
          <a:prstGeom prst="rect">
            <a:avLst/>
          </a:prstGeom>
        </p:spPr>
        <p:txBody>
          <a:bodyPr/>
          <a:lstStyle/>
          <a:p>
            <a:pPr lvl="0" marL="417195" indent="-417195" defTabSz="333756">
              <a:spcBef>
                <a:spcPts val="2600"/>
              </a:spcBef>
              <a:buBlip>
                <a:blip r:embed="rId2"/>
              </a:buBlip>
              <a:defRPr sz="1800">
                <a:solidFill>
                  <a:srgbClr val="000000"/>
                </a:solidFill>
              </a:defRPr>
            </a:pPr>
            <a:r>
              <a:rPr sz="2628">
                <a:solidFill>
                  <a:srgbClr val="FFFFFF"/>
                </a:solidFill>
              </a:rPr>
              <a:t>搜索的文件类型：</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1、a.py 代码源文件</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2、a.pyc 字节码文件</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3、目录a作为包导入</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4、a.so/a.dll/a.pyd 编译扩展文件</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5、用c编译好的内置模块</a:t>
            </a:r>
            <a:endParaRPr sz="2628">
              <a:solidFill>
                <a:srgbClr val="FFFFFF"/>
              </a:solidFill>
            </a:endParaRPr>
          </a:p>
          <a:p>
            <a:pPr lvl="0" marL="417195" indent="-417195" defTabSz="333756">
              <a:spcBef>
                <a:spcPts val="2600"/>
              </a:spcBef>
              <a:buBlip>
                <a:blip r:embed="rId2"/>
              </a:buBlip>
              <a:defRPr sz="1800">
                <a:solidFill>
                  <a:srgbClr val="000000"/>
                </a:solidFill>
              </a:defRPr>
            </a:pPr>
            <a:r>
              <a:rPr sz="2628">
                <a:solidFill>
                  <a:srgbClr val="FFFFFF"/>
                </a:solidFill>
              </a:rPr>
              <a:t>6、zip文件包</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pPr lvl="0">
              <a:defRPr sz="1800">
                <a:solidFill>
                  <a:srgbClr val="000000"/>
                </a:solidFill>
              </a:defRPr>
            </a:pPr>
            <a:r>
              <a:rPr sz="7200">
                <a:solidFill>
                  <a:srgbClr val="FFFFFF"/>
                </a:solidFill>
              </a:rPr>
              <a:t>模块</a:t>
            </a:r>
          </a:p>
        </p:txBody>
      </p:sp>
      <p:sp>
        <p:nvSpPr>
          <p:cNvPr id="196" name="Shape 196"/>
          <p:cNvSpPr/>
          <p:nvPr>
            <p:ph type="body" idx="1"/>
          </p:nvPr>
        </p:nvSpPr>
        <p:spPr>
          <a:xfrm>
            <a:off x="1388533" y="-76200"/>
            <a:ext cx="10464801" cy="5740400"/>
          </a:xfrm>
          <a:prstGeom prst="rect">
            <a:avLst/>
          </a:prstGeom>
        </p:spPr>
        <p:txBody>
          <a:bodyPr/>
          <a:lstStyle>
            <a:lvl1pPr marL="571499" indent="-571499">
              <a:buBlip>
                <a:blip r:embed="rId2"/>
              </a:buBlip>
              <a:defRPr sz="3100"/>
            </a:lvl1pPr>
          </a:lstStyle>
          <a:p>
            <a:pPr lvl="0">
              <a:defRPr sz="1800">
                <a:solidFill>
                  <a:srgbClr val="000000"/>
                </a:solidFill>
              </a:defRPr>
            </a:pPr>
            <a:r>
              <a:rPr sz="3100">
                <a:solidFill>
                  <a:srgbClr val="FFFFFF"/>
                </a:solidFill>
              </a:rPr>
              <a:t>my_module.py 生成的字节码文件效果(Python 3)</a:t>
            </a:r>
          </a:p>
        </p:txBody>
      </p:sp>
      <p:pic>
        <p:nvPicPr>
          <p:cNvPr id="197" name="pasted-image.png"/>
          <p:cNvPicPr/>
          <p:nvPr/>
        </p:nvPicPr>
        <p:blipFill>
          <a:blip r:embed="rId3">
            <a:extLst/>
          </a:blip>
          <a:stretch>
            <a:fillRect/>
          </a:stretch>
        </p:blipFill>
        <p:spPr>
          <a:xfrm>
            <a:off x="2150010" y="3641117"/>
            <a:ext cx="8704780" cy="3085650"/>
          </a:xfrm>
          <a:prstGeom prst="rect">
            <a:avLst/>
          </a:prstGeom>
          <a:ln w="889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pic>
        <p:nvPicPr>
          <p:cNvPr id="41" name="1536687704014.jpg"/>
          <p:cNvPicPr/>
          <p:nvPr/>
        </p:nvPicPr>
        <p:blipFill>
          <a:blip r:embed="rId2">
            <a:extLst/>
          </a:blip>
          <a:stretch>
            <a:fillRect/>
          </a:stretch>
        </p:blipFill>
        <p:spPr>
          <a:xfrm>
            <a:off x="2108200" y="5237863"/>
            <a:ext cx="8788400" cy="3987801"/>
          </a:xfrm>
          <a:prstGeom prst="rect">
            <a:avLst/>
          </a:prstGeom>
          <a:ln w="88900">
            <a:miter lim="400000"/>
          </a:ln>
        </p:spPr>
      </p:pic>
      <p:pic>
        <p:nvPicPr>
          <p:cNvPr id="42" name="1536687667917.jpg"/>
          <p:cNvPicPr/>
          <p:nvPr/>
        </p:nvPicPr>
        <p:blipFill>
          <a:blip r:embed="rId3">
            <a:extLst/>
          </a:blip>
          <a:stretch>
            <a:fillRect/>
          </a:stretch>
        </p:blipFill>
        <p:spPr>
          <a:xfrm>
            <a:off x="454797" y="2597904"/>
            <a:ext cx="12395201" cy="2311401"/>
          </a:xfrm>
          <a:prstGeom prst="rect">
            <a:avLst/>
          </a:prstGeom>
          <a:ln w="88900">
            <a:miter lim="400000"/>
          </a:ln>
        </p:spPr>
      </p:pic>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p>
            <a:pPr lvl="0">
              <a:defRPr sz="1800">
                <a:solidFill>
                  <a:srgbClr val="000000"/>
                </a:solidFill>
              </a:defRPr>
            </a:pPr>
            <a:r>
              <a:rPr sz="7200">
                <a:solidFill>
                  <a:srgbClr val="FFFFFF"/>
                </a:solidFill>
              </a:rPr>
              <a:t>模块包</a:t>
            </a:r>
          </a:p>
        </p:txBody>
      </p:sp>
      <p:sp>
        <p:nvSpPr>
          <p:cNvPr id="200" name="Shape 200"/>
          <p:cNvSpPr/>
          <p:nvPr>
            <p:ph type="body" idx="1"/>
          </p:nvPr>
        </p:nvSpPr>
        <p:spPr>
          <a:xfrm>
            <a:off x="1270000" y="2006600"/>
            <a:ext cx="10464800" cy="5740400"/>
          </a:xfrm>
          <a:prstGeom prst="rect">
            <a:avLst/>
          </a:prstGeom>
        </p:spPr>
        <p:txBody>
          <a:bodyPr/>
          <a:lstStyle/>
          <a:p>
            <a:pPr lvl="0" marL="531494" indent="-531494" defTabSz="425195">
              <a:spcBef>
                <a:spcPts val="3300"/>
              </a:spcBef>
              <a:buBlip>
                <a:blip r:embed="rId2"/>
              </a:buBlip>
              <a:defRPr sz="1800">
                <a:solidFill>
                  <a:srgbClr val="000000"/>
                </a:solidFill>
              </a:defRPr>
            </a:pPr>
            <a:r>
              <a:rPr sz="3348">
                <a:solidFill>
                  <a:srgbClr val="FFFFFF"/>
                </a:solidFill>
              </a:rPr>
              <a:t>将多个源文件放置于同一个目录，就构成了包。包能够隐藏内部文件的组织结构，而仅暴露必要的用户接口，毕竟不是所有模块都对外提供服务</a:t>
            </a:r>
            <a:endParaRPr sz="3348">
              <a:solidFill>
                <a:srgbClr val="FFFFFF"/>
              </a:solidFill>
            </a:endParaRPr>
          </a:p>
          <a:p>
            <a:pPr lvl="0" marL="531494" indent="-531494" defTabSz="425195">
              <a:spcBef>
                <a:spcPts val="3300"/>
              </a:spcBef>
              <a:buBlip>
                <a:blip r:embed="rId2"/>
              </a:buBlip>
              <a:defRPr sz="1800">
                <a:solidFill>
                  <a:srgbClr val="000000"/>
                </a:solidFill>
              </a:defRPr>
            </a:pPr>
            <a:r>
              <a:rPr sz="3348">
                <a:solidFill>
                  <a:srgbClr val="FFFFFF"/>
                </a:solidFill>
              </a:rPr>
              <a:t>包的源文件__init__.py，虽然不再是 Python 3 的必需文件，但其可用于执行某些初始化操作，比如提供对外接口，解除用户对内部模块的直接依赖</a:t>
            </a:r>
            <a:endParaRPr sz="3348">
              <a:solidFill>
                <a:srgbClr val="FFFFFF"/>
              </a:solidFill>
            </a:endParaRPr>
          </a:p>
          <a:p>
            <a:pPr lvl="0" marL="531494" indent="-531494" defTabSz="425195">
              <a:spcBef>
                <a:spcPts val="3300"/>
              </a:spcBef>
              <a:buBlip>
                <a:blip r:embed="rId2"/>
              </a:buBlip>
              <a:defRPr sz="1800">
                <a:solidFill>
                  <a:srgbClr val="000000"/>
                </a:solidFill>
              </a:defRPr>
            </a:pPr>
            <a:r>
              <a:rPr sz="3348">
                <a:solidFill>
                  <a:srgbClr val="FFFFFF"/>
                </a:solidFill>
              </a:rPr>
              <a:t>初始化文件在包或其内部模块首次导入时自动执行，且仅执行一次</a:t>
            </a:r>
          </a:p>
        </p:txBody>
      </p:sp>
      <p:pic>
        <p:nvPicPr>
          <p:cNvPr id="201" name="pasted-image.png"/>
          <p:cNvPicPr/>
          <p:nvPr/>
        </p:nvPicPr>
        <p:blipFill>
          <a:blip r:embed="rId3">
            <a:extLst/>
          </a:blip>
          <a:stretch>
            <a:fillRect/>
          </a:stretch>
        </p:blipFill>
        <p:spPr>
          <a:xfrm>
            <a:off x="7389896" y="7099300"/>
            <a:ext cx="4937571" cy="2540000"/>
          </a:xfrm>
          <a:prstGeom prst="rect">
            <a:avLst/>
          </a:prstGeom>
          <a:ln w="88900">
            <a:miter lim="400000"/>
          </a:ln>
        </p:spPr>
      </p:pic>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xfrm>
            <a:off x="1270000" y="-457200"/>
            <a:ext cx="10464800" cy="2540000"/>
          </a:xfrm>
          <a:prstGeom prst="rect">
            <a:avLst/>
          </a:prstGeom>
        </p:spPr>
        <p:txBody>
          <a:bodyPr/>
          <a:lstStyle/>
          <a:p>
            <a:pPr lvl="0">
              <a:defRPr sz="1800">
                <a:solidFill>
                  <a:srgbClr val="000000"/>
                </a:solidFill>
              </a:defRPr>
            </a:pPr>
            <a:r>
              <a:rPr sz="7200">
                <a:solidFill>
                  <a:srgbClr val="FFFFFF"/>
                </a:solidFill>
              </a:rPr>
              <a:t>上周课堂练习</a:t>
            </a:r>
          </a:p>
        </p:txBody>
      </p:sp>
      <p:sp>
        <p:nvSpPr>
          <p:cNvPr id="204" name="Shape 204"/>
          <p:cNvSpPr/>
          <p:nvPr>
            <p:ph type="body" idx="1"/>
          </p:nvPr>
        </p:nvSpPr>
        <p:spPr>
          <a:xfrm>
            <a:off x="479699" y="1176617"/>
            <a:ext cx="12007301" cy="8209211"/>
          </a:xfrm>
          <a:prstGeom prst="rect">
            <a:avLst/>
          </a:prstGeom>
        </p:spPr>
        <p:txBody>
          <a:bodyPr/>
          <a:lstStyle/>
          <a:p>
            <a:pPr lvl="0" marL="314325" indent="-314325" defTabSz="251460">
              <a:spcBef>
                <a:spcPts val="1900"/>
              </a:spcBef>
              <a:buBlip>
                <a:blip r:embed="rId2"/>
              </a:buBlip>
              <a:defRPr sz="1800">
                <a:solidFill>
                  <a:srgbClr val="000000"/>
                </a:solidFill>
              </a:defRPr>
            </a:pPr>
            <a:r>
              <a:rPr sz="1980" u="sng">
                <a:solidFill>
                  <a:srgbClr val="FF7777"/>
                </a:solidFill>
              </a:rPr>
              <a:t>请提交可执行的代码( xxx.py )</a:t>
            </a:r>
            <a:endParaRPr sz="1980" u="sng">
              <a:solidFill>
                <a:srgbClr val="FF7777"/>
              </a:solidFill>
            </a:endParaRPr>
          </a:p>
          <a:p>
            <a:pPr lvl="0" marL="314325" indent="-314325" defTabSz="251460">
              <a:spcBef>
                <a:spcPts val="1900"/>
              </a:spcBef>
              <a:buBlip>
                <a:blip r:embed="rId2"/>
              </a:buBlip>
              <a:defRPr sz="1800">
                <a:solidFill>
                  <a:srgbClr val="000000"/>
                </a:solidFill>
              </a:defRPr>
            </a:pPr>
            <a:r>
              <a:rPr sz="1980">
                <a:solidFill>
                  <a:srgbClr val="FFFFFF"/>
                </a:solidFill>
              </a:rPr>
              <a:t>1、写一个函数：获取用户输入的名字（name）和年龄（age），计算一下该用户到哪一年（返回值）为100岁，并打印结果”{用户名字}在XXXX年为100岁”</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2、写一个函数：获取用户输入的整数，如果它是奇数则打印”您输入的是奇数”，如果是偶数则打印”您输入的是偶数”</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3、写一个函数：输入参数是一个 list，判断该 list 中是否有空对象（至少用三种方法实现）</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4、写一个函数：输入参数是一个整数列表，把该列表中每个整数都平方后返回新的列表（至少用两种方法实现）</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5、写一个函数：输入参数是一个整数列表，使用 reduce 函数实现求和后返回结果</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6、写一个函数：请用列表推导式实现开方</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7、写一个函数：输入参数是两个 list，请返回它们的共同元素所组成的新列表</a:t>
            </a: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FFFF"/>
                </a:solidFill>
              </a:rPr>
              <a:t>8、写一个函数：找出三个整数中的最大数（至少用两种方法实现）</a:t>
            </a:r>
            <a:endParaRPr sz="1980">
              <a:solidFill>
                <a:srgbClr val="FFFFFF"/>
              </a:solidFill>
            </a:endParaRPr>
          </a:p>
          <a:p>
            <a:pPr lvl="0" marL="314325" indent="-314325" defTabSz="251460">
              <a:spcBef>
                <a:spcPts val="1900"/>
              </a:spcBef>
              <a:buBlip>
                <a:blip r:embed="rId2"/>
              </a:buBlip>
              <a:defRPr sz="1800">
                <a:solidFill>
                  <a:srgbClr val="000000"/>
                </a:solidFill>
              </a:defRPr>
            </a:pPr>
            <a:endParaRPr sz="1980">
              <a:solidFill>
                <a:srgbClr val="FFFFFF"/>
              </a:solidFill>
            </a:endParaRPr>
          </a:p>
          <a:p>
            <a:pPr lvl="0" marL="314325" indent="-314325" defTabSz="251460">
              <a:spcBef>
                <a:spcPts val="1900"/>
              </a:spcBef>
              <a:buBlip>
                <a:blip r:embed="rId2"/>
              </a:buBlip>
              <a:defRPr sz="1800">
                <a:solidFill>
                  <a:srgbClr val="000000"/>
                </a:solidFill>
              </a:defRPr>
            </a:pPr>
            <a:r>
              <a:rPr sz="1980">
                <a:solidFill>
                  <a:srgbClr val="FF7777"/>
                </a:solidFill>
              </a:rPr>
              <a:t>参考答案 </a:t>
            </a:r>
            <a:r>
              <a:rPr sz="1980" u="sng">
                <a:solidFill>
                  <a:srgbClr val="FF7777"/>
                </a:solidFill>
                <a:hlinkClick r:id="rId3" invalidUrl="" action="" tgtFrame="" tooltip="" history="1" highlightClick="0" endSnd="0"/>
              </a:rPr>
              <a:t>https://gist.github.com/junewu/54ff4d01bd386ffdbd90ca14cb59b5e3</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pPr lvl="0">
              <a:defRPr sz="1800">
                <a:solidFill>
                  <a:srgbClr val="000000"/>
                </a:solidFill>
              </a:defRPr>
            </a:pPr>
            <a:r>
              <a:rPr sz="7200">
                <a:solidFill>
                  <a:srgbClr val="FFFFFF"/>
                </a:solidFill>
              </a:rPr>
              <a:t>上周课后阅读任务</a:t>
            </a:r>
          </a:p>
        </p:txBody>
      </p:sp>
      <p:sp>
        <p:nvSpPr>
          <p:cNvPr id="207" name="Shape 207"/>
          <p:cNvSpPr/>
          <p:nvPr>
            <p:ph type="body" idx="1"/>
          </p:nvPr>
        </p:nvSpPr>
        <p:spPr>
          <a:xfrm>
            <a:off x="1270000" y="2463800"/>
            <a:ext cx="10464800" cy="5740400"/>
          </a:xfrm>
          <a:prstGeom prst="rect">
            <a:avLst/>
          </a:prstGeom>
        </p:spPr>
        <p:txBody>
          <a:bodyPr/>
          <a:lstStyle/>
          <a:p>
            <a:pPr lvl="0">
              <a:buBlip>
                <a:blip r:embed="rId2"/>
              </a:buBlip>
              <a:defRPr sz="1800">
                <a:solidFill>
                  <a:srgbClr val="000000"/>
                </a:solidFill>
              </a:defRPr>
            </a:pPr>
            <a:r>
              <a:rPr sz="3600" u="sng">
                <a:solidFill>
                  <a:srgbClr val="FFFFFF"/>
                </a:solidFill>
                <a:hlinkClick r:id="rId3" invalidUrl="" action="" tgtFrame="" tooltip="" history="1" highlightClick="0" endSnd="0"/>
              </a:rPr>
              <a:t>https://realpython.com/python-f-strings/</a:t>
            </a:r>
            <a:endParaRPr sz="3600">
              <a:solidFill>
                <a:srgbClr val="FFFFFF"/>
              </a:solidFill>
            </a:endParaRPr>
          </a:p>
          <a:p>
            <a:pPr lvl="0">
              <a:buBlip>
                <a:blip r:embed="rId2"/>
              </a:buBlip>
              <a:defRPr sz="1800">
                <a:solidFill>
                  <a:srgbClr val="000000"/>
                </a:solidFill>
              </a:defRPr>
            </a:pPr>
            <a:r>
              <a:rPr sz="3600" u="sng">
                <a:solidFill>
                  <a:srgbClr val="FFFFFF"/>
                </a:solidFill>
                <a:hlinkClick r:id="rId4" invalidUrl="" action="" tgtFrame="" tooltip="" history="1" highlightClick="0" endSnd="0"/>
              </a:rPr>
              <a:t>https://docs.python.org/3/library/functools.html</a:t>
            </a:r>
            <a:endParaRPr sz="3600">
              <a:solidFill>
                <a:srgbClr val="FFFFFF"/>
              </a:solidFill>
            </a:endParaRPr>
          </a:p>
          <a:p>
            <a:pPr lvl="0">
              <a:buBlip>
                <a:blip r:embed="rId2"/>
              </a:buBlip>
              <a:defRPr sz="1800">
                <a:solidFill>
                  <a:srgbClr val="000000"/>
                </a:solidFill>
              </a:defRPr>
            </a:pPr>
            <a:r>
              <a:rPr sz="3600" u="sng">
                <a:solidFill>
                  <a:srgbClr val="FFFFFF"/>
                </a:solidFill>
                <a:hlinkClick r:id="rId5" invalidUrl="" action="" tgtFrame="" tooltip="" history="1" highlightClick="0" endSnd="0"/>
              </a:rPr>
              <a:t>https://realpython.com/python-operators-expressions/</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xfrm>
            <a:off x="1270000" y="53202"/>
            <a:ext cx="10464800" cy="2540001"/>
          </a:xfrm>
          <a:prstGeom prst="rect">
            <a:avLst/>
          </a:prstGeom>
        </p:spPr>
        <p:txBody>
          <a:bodyPr/>
          <a:lstStyle/>
          <a:p>
            <a:pPr lvl="0">
              <a:defRPr sz="1800">
                <a:solidFill>
                  <a:srgbClr val="000000"/>
                </a:solidFill>
              </a:defRPr>
            </a:pPr>
            <a:r>
              <a:rPr sz="7200">
                <a:solidFill>
                  <a:srgbClr val="FFFFFF"/>
                </a:solidFill>
              </a:rPr>
              <a:t>上周课后练习</a:t>
            </a:r>
          </a:p>
        </p:txBody>
      </p:sp>
      <p:sp>
        <p:nvSpPr>
          <p:cNvPr id="210" name="Shape 210"/>
          <p:cNvSpPr/>
          <p:nvPr>
            <p:ph type="body" idx="1"/>
          </p:nvPr>
        </p:nvSpPr>
        <p:spPr>
          <a:xfrm>
            <a:off x="1094338" y="2285282"/>
            <a:ext cx="10464801" cy="5740401"/>
          </a:xfrm>
          <a:prstGeom prst="rect">
            <a:avLst/>
          </a:prstGeom>
        </p:spPr>
        <p:txBody>
          <a:bodyPr/>
          <a:lstStyle/>
          <a:p>
            <a:pPr lvl="0" marL="251459" indent="-251459" defTabSz="201168">
              <a:spcBef>
                <a:spcPts val="1500"/>
              </a:spcBef>
              <a:buBlip>
                <a:blip r:embed="rId2"/>
              </a:buBlip>
              <a:defRPr sz="1800">
                <a:solidFill>
                  <a:srgbClr val="000000"/>
                </a:solidFill>
              </a:defRPr>
            </a:pPr>
            <a:r>
              <a:rPr sz="1584" u="sng">
                <a:solidFill>
                  <a:srgbClr val="FF7777"/>
                </a:solidFill>
              </a:rPr>
              <a:t>请提交可执行的代码( xxx.py )</a:t>
            </a:r>
            <a:endParaRPr sz="1584" u="sng">
              <a:solidFill>
                <a:srgbClr val="FF7777"/>
              </a:solidFill>
            </a:endParaRPr>
          </a:p>
          <a:p>
            <a:pPr lvl="0" marL="251459" indent="-251459" defTabSz="201168">
              <a:spcBef>
                <a:spcPts val="1500"/>
              </a:spcBef>
              <a:buBlip>
                <a:blip r:embed="rId2"/>
              </a:buBlip>
              <a:defRPr sz="1800">
                <a:solidFill>
                  <a:srgbClr val="000000"/>
                </a:solidFill>
              </a:defRPr>
            </a:pPr>
            <a:r>
              <a:rPr sz="1584">
                <a:solidFill>
                  <a:srgbClr val="FFFFFF"/>
                </a:solidFill>
              </a:rPr>
              <a:t>1、编写一个函数完成密码生成器的功能，输入参数有密码长度和密码组成的内容，密码组成的内容可以有大写字母（A-Z）、小写字母（a-z）、数字（0-9）、特殊符号（~!@#$%^&amp;*()），返回值为按照用户要求生成的随机密码</a:t>
            </a: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FFFF"/>
                </a:solidFill>
              </a:rPr>
              <a:t>2、编写一个函数：输入参数为一个整数列表和一个整数，判断该整数是否存在于该列表中。如果存在，是在列表的左半边还是右半边</a:t>
            </a: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FFFF"/>
                </a:solidFill>
              </a:rPr>
              <a:t>3、编写一个函数：过滤1-100中的素数</a:t>
            </a: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FFFF"/>
                </a:solidFill>
              </a:rPr>
              <a:t>4、编写一个模块，要求里面有变量x和y，两数相加add(x, y)，两数相减sub(x, y)，两数相乘mul(x, y)，两数相除div(x, y)这四个方法的实现</a:t>
            </a: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FFFF"/>
                </a:solidFill>
              </a:rPr>
              <a:t>5、编写一个函数：输入参数是一个整数列表，请找出该列表中最小的整数并返回</a:t>
            </a: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FFFF"/>
                </a:solidFill>
              </a:rPr>
              <a:t>6、完成课后阅读任务并提交阅读笔记</a:t>
            </a:r>
            <a:endParaRPr sz="1584">
              <a:solidFill>
                <a:srgbClr val="FFFFFF"/>
              </a:solidFill>
            </a:endParaRPr>
          </a:p>
          <a:p>
            <a:pPr lvl="0" marL="251459" indent="-251459" defTabSz="201168">
              <a:spcBef>
                <a:spcPts val="1500"/>
              </a:spcBef>
              <a:buBlip>
                <a:blip r:embed="rId2"/>
              </a:buBlip>
              <a:defRPr sz="1800">
                <a:solidFill>
                  <a:srgbClr val="000000"/>
                </a:solidFill>
              </a:defRPr>
            </a:pPr>
            <a:endParaRPr sz="1584">
              <a:solidFill>
                <a:srgbClr val="FFFFFF"/>
              </a:solidFill>
            </a:endParaRPr>
          </a:p>
          <a:p>
            <a:pPr lvl="0" marL="251459" indent="-251459" defTabSz="201168">
              <a:spcBef>
                <a:spcPts val="1500"/>
              </a:spcBef>
              <a:buBlip>
                <a:blip r:embed="rId2"/>
              </a:buBlip>
              <a:defRPr sz="1800">
                <a:solidFill>
                  <a:srgbClr val="000000"/>
                </a:solidFill>
              </a:defRPr>
            </a:pPr>
            <a:r>
              <a:rPr sz="1584">
                <a:solidFill>
                  <a:srgbClr val="FF7777"/>
                </a:solidFill>
              </a:rPr>
              <a:t>参考答案 </a:t>
            </a:r>
            <a:r>
              <a:rPr sz="1584" u="sng">
                <a:solidFill>
                  <a:srgbClr val="FF7777"/>
                </a:solidFill>
                <a:hlinkClick r:id="rId3" invalidUrl="" action="" tgtFrame="" tooltip="" history="1" highlightClick="0" endSnd="0"/>
              </a:rPr>
              <a:t>https://gist.github.com/junewu/bba1449077e5a283a348d116a72181a5</a:t>
            </a: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lvl="0">
              <a:defRPr sz="1800">
                <a:solidFill>
                  <a:srgbClr val="000000"/>
                </a:solidFill>
              </a:defRPr>
            </a:pPr>
            <a:r>
              <a:rPr sz="7200">
                <a:solidFill>
                  <a:srgbClr val="FFFFFF"/>
                </a:solidFill>
              </a:rPr>
              <a:t>本周的学习内容</a:t>
            </a:r>
          </a:p>
        </p:txBody>
      </p:sp>
      <p:sp>
        <p:nvSpPr>
          <p:cNvPr id="213" name="Shape 213"/>
          <p:cNvSpPr/>
          <p:nvPr>
            <p:ph type="body" idx="1"/>
          </p:nvPr>
        </p:nvSpPr>
        <p:spPr>
          <a:prstGeom prst="rect">
            <a:avLst/>
          </a:prstGeom>
        </p:spPr>
        <p:txBody>
          <a:bodyPr/>
          <a:lstStyle/>
          <a:p>
            <a:pPr lvl="0">
              <a:buBlip>
                <a:blip r:embed="rId2"/>
              </a:buBlip>
              <a:defRPr sz="1800">
                <a:solidFill>
                  <a:srgbClr val="000000"/>
                </a:solidFill>
              </a:defRPr>
            </a:pPr>
            <a:r>
              <a:rPr sz="3600">
                <a:solidFill>
                  <a:srgbClr val="FFFFFF"/>
                </a:solidFill>
              </a:rPr>
              <a:t>PyCharm 的安装及环境设置</a:t>
            </a:r>
            <a:endParaRPr sz="3600">
              <a:solidFill>
                <a:srgbClr val="FFFFFF"/>
              </a:solidFill>
            </a:endParaRPr>
          </a:p>
          <a:p>
            <a:pPr lvl="0">
              <a:buBlip>
                <a:blip r:embed="rId2"/>
              </a:buBlip>
              <a:defRPr sz="1800">
                <a:solidFill>
                  <a:srgbClr val="000000"/>
                </a:solidFill>
              </a:defRPr>
            </a:pPr>
            <a:r>
              <a:rPr sz="3600">
                <a:solidFill>
                  <a:srgbClr val="FFFFFF"/>
                </a:solidFill>
              </a:rPr>
              <a:t>文件处理</a:t>
            </a:r>
            <a:endParaRPr sz="3600">
              <a:solidFill>
                <a:srgbClr val="FFFFFF"/>
              </a:solidFill>
            </a:endParaRPr>
          </a:p>
          <a:p>
            <a:pPr lvl="0">
              <a:buBlip>
                <a:blip r:embed="rId2"/>
              </a:buBlip>
              <a:defRPr sz="1800">
                <a:solidFill>
                  <a:srgbClr val="000000"/>
                </a:solidFill>
              </a:defRPr>
            </a:pPr>
            <a:r>
              <a:rPr sz="3600">
                <a:solidFill>
                  <a:srgbClr val="FFFFFF"/>
                </a:solidFill>
              </a:rPr>
              <a:t>错误和异常</a:t>
            </a:r>
            <a:endParaRPr sz="3600">
              <a:solidFill>
                <a:srgbClr val="FFFFFF"/>
              </a:solidFill>
            </a:endParaRPr>
          </a:p>
          <a:p>
            <a:pPr lvl="0">
              <a:buBlip>
                <a:blip r:embed="rId2"/>
              </a:buBlip>
              <a:defRPr sz="1800">
                <a:solidFill>
                  <a:srgbClr val="000000"/>
                </a:solidFill>
              </a:defRPr>
            </a:pPr>
            <a:r>
              <a:rPr sz="3600">
                <a:solidFill>
                  <a:srgbClr val="FFFFFF"/>
                </a:solidFill>
              </a:rPr>
              <a:t>条件运算符、递归和推导</a:t>
            </a:r>
            <a:endParaRPr sz="3600">
              <a:solidFill>
                <a:srgbClr val="FFFFFF"/>
              </a:solidFill>
            </a:endParaRPr>
          </a:p>
          <a:p>
            <a:pPr lvl="0">
              <a:buBlip>
                <a:blip r:embed="rId2"/>
              </a:buBlip>
              <a:defRPr sz="1800">
                <a:solidFill>
                  <a:srgbClr val="000000"/>
                </a:solidFill>
              </a:defRPr>
            </a:pPr>
            <a:r>
              <a:rPr sz="3600">
                <a:solidFill>
                  <a:srgbClr val="FFFFFF"/>
                </a:solidFill>
              </a:rPr>
              <a:t>面向对象编程</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xfrm>
            <a:off x="635000" y="3606800"/>
            <a:ext cx="11750411" cy="2540000"/>
          </a:xfrm>
          <a:prstGeom prst="rect">
            <a:avLst/>
          </a:prstGeom>
        </p:spPr>
        <p:txBody>
          <a:bodyPr/>
          <a:lstStyle>
            <a:lvl1pPr defTabSz="429768">
              <a:defRPr sz="6768"/>
            </a:lvl1pPr>
          </a:lstStyle>
          <a:p>
            <a:pPr lvl="0">
              <a:defRPr sz="1800">
                <a:solidFill>
                  <a:srgbClr val="000000"/>
                </a:solidFill>
              </a:defRPr>
            </a:pPr>
            <a:r>
              <a:rPr sz="6768">
                <a:solidFill>
                  <a:srgbClr val="FFFFFF"/>
                </a:solidFill>
              </a:rPr>
              <a:t>PyCharm 的安装和环境设置</a:t>
            </a: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p>
            <a:pPr lvl="0">
              <a:defRPr sz="1800">
                <a:solidFill>
                  <a:srgbClr val="000000"/>
                </a:solidFill>
              </a:defRPr>
            </a:pPr>
            <a:r>
              <a:rPr sz="7200">
                <a:solidFill>
                  <a:srgbClr val="FFFFFF"/>
                </a:solidFill>
              </a:rPr>
              <a:t>文件处理 </a:t>
            </a:r>
          </a:p>
        </p:txBody>
      </p:sp>
      <p:sp>
        <p:nvSpPr>
          <p:cNvPr id="218" name="Shape 218"/>
          <p:cNvSpPr/>
          <p:nvPr>
            <p:ph type="body" idx="1"/>
          </p:nvPr>
        </p:nvSpPr>
        <p:spPr>
          <a:prstGeom prst="rect">
            <a:avLst/>
          </a:prstGeom>
        </p:spPr>
        <p:txBody>
          <a:bodyPr/>
          <a:lstStyle/>
          <a:p>
            <a:pPr lvl="0" marL="474344" indent="-474344" defTabSz="379475">
              <a:spcBef>
                <a:spcPts val="2900"/>
              </a:spcBef>
              <a:buBlip>
                <a:blip r:embed="rId2"/>
              </a:buBlip>
              <a:defRPr sz="1800">
                <a:solidFill>
                  <a:srgbClr val="000000"/>
                </a:solidFill>
              </a:defRPr>
            </a:pPr>
            <a:r>
              <a:rPr sz="2988">
                <a:solidFill>
                  <a:srgbClr val="FFFFFF"/>
                </a:solidFill>
              </a:rPr>
              <a:t>读取文件内容 open(file, mode=‘r’)</a:t>
            </a:r>
            <a:endParaRPr sz="2988">
              <a:solidFill>
                <a:srgbClr val="FFFFFF"/>
              </a:solidFill>
            </a:endParaRPr>
          </a:p>
          <a:p>
            <a:pPr lvl="0" marL="474344" indent="-474344" defTabSz="379475">
              <a:spcBef>
                <a:spcPts val="2900"/>
              </a:spcBef>
              <a:buBlip>
                <a:blip r:embed="rId2"/>
              </a:buBlip>
              <a:defRPr sz="1800">
                <a:solidFill>
                  <a:srgbClr val="000000"/>
                </a:solidFill>
              </a:defRPr>
            </a:pPr>
            <a:r>
              <a:rPr sz="2988">
                <a:solidFill>
                  <a:srgbClr val="FFFFFF"/>
                </a:solidFill>
              </a:rPr>
              <a:t>1、模式为 ’r’ 表示读文件，这也是打开默认的模式</a:t>
            </a:r>
            <a:endParaRPr sz="2988">
              <a:solidFill>
                <a:srgbClr val="FFFFFF"/>
              </a:solidFill>
            </a:endParaRPr>
          </a:p>
          <a:p>
            <a:pPr lvl="0" marL="474344" indent="-474344" defTabSz="379475">
              <a:spcBef>
                <a:spcPts val="2900"/>
              </a:spcBef>
              <a:buBlip>
                <a:blip r:embed="rId2"/>
              </a:buBlip>
              <a:defRPr sz="1800">
                <a:solidFill>
                  <a:srgbClr val="000000"/>
                </a:solidFill>
              </a:defRPr>
            </a:pPr>
            <a:r>
              <a:rPr sz="2988">
                <a:solidFill>
                  <a:srgbClr val="FFFFFF"/>
                </a:solidFill>
              </a:rPr>
              <a:t>2、如果要创建或者替换文件，模式为 ’w’，表示写文件</a:t>
            </a:r>
            <a:endParaRPr sz="2988">
              <a:solidFill>
                <a:srgbClr val="FFFFFF"/>
              </a:solidFill>
            </a:endParaRPr>
          </a:p>
          <a:p>
            <a:pPr lvl="0" marL="474344" indent="-474344" defTabSz="379475">
              <a:spcBef>
                <a:spcPts val="2900"/>
              </a:spcBef>
              <a:buBlip>
                <a:blip r:embed="rId2"/>
              </a:buBlip>
              <a:defRPr sz="1800">
                <a:solidFill>
                  <a:srgbClr val="000000"/>
                </a:solidFill>
              </a:defRPr>
            </a:pPr>
            <a:r>
              <a:rPr sz="2988">
                <a:solidFill>
                  <a:srgbClr val="FFFFFF"/>
                </a:solidFill>
              </a:rPr>
              <a:t>3、为现有文件添加内容，模式为 ’a’，表示追加文件的内容</a:t>
            </a:r>
            <a:endParaRPr sz="2988">
              <a:solidFill>
                <a:srgbClr val="FFFFFF"/>
              </a:solidFill>
            </a:endParaRPr>
          </a:p>
          <a:p>
            <a:pPr lvl="0" marL="474344" indent="-474344" defTabSz="379475">
              <a:spcBef>
                <a:spcPts val="2900"/>
              </a:spcBef>
              <a:buBlip>
                <a:blip r:embed="rId2"/>
              </a:buBlip>
              <a:defRPr sz="1800">
                <a:solidFill>
                  <a:srgbClr val="000000"/>
                </a:solidFill>
              </a:defRPr>
            </a:pPr>
            <a:r>
              <a:rPr sz="2988">
                <a:solidFill>
                  <a:srgbClr val="FFFFFF"/>
                </a:solidFill>
              </a:rPr>
              <a:t>4、如果文件是二进制的，读和写都需要添加 ’b’ 模式（可以组合），比如 ‘rb’ 就表示读取二进制文件</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lvl="0">
              <a:defRPr sz="1800">
                <a:solidFill>
                  <a:srgbClr val="000000"/>
                </a:solidFill>
              </a:defRPr>
            </a:pPr>
            <a:r>
              <a:rPr sz="7200">
                <a:solidFill>
                  <a:srgbClr val="FFFFFF"/>
                </a:solidFill>
              </a:rPr>
              <a:t>文件处理</a:t>
            </a:r>
          </a:p>
        </p:txBody>
      </p:sp>
      <p:sp>
        <p:nvSpPr>
          <p:cNvPr id="221" name="Shape 221"/>
          <p:cNvSpPr/>
          <p:nvPr>
            <p:ph type="body" idx="1"/>
          </p:nvPr>
        </p:nvSpPr>
        <p:spPr>
          <a:prstGeom prst="rect">
            <a:avLst/>
          </a:prstGeom>
        </p:spPr>
        <p:txBody>
          <a:bodyPr/>
          <a:lstStyle/>
          <a:p>
            <a:pPr lvl="0" marL="502919" indent="-502919" defTabSz="402336">
              <a:spcBef>
                <a:spcPts val="3100"/>
              </a:spcBef>
              <a:buBlip>
                <a:blip r:embed="rId2"/>
              </a:buBlip>
              <a:defRPr sz="1800">
                <a:solidFill>
                  <a:srgbClr val="000000"/>
                </a:solidFill>
              </a:defRPr>
            </a:pPr>
            <a:r>
              <a:rPr sz="3168">
                <a:solidFill>
                  <a:srgbClr val="FFFFFF"/>
                </a:solidFill>
              </a:rPr>
              <a:t>读文件</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f = open(‘note.txt’)</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f.readlines() </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f.tell()</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f.seek(0)</a:t>
            </a:r>
            <a:endParaRPr sz="3168">
              <a:solidFill>
                <a:srgbClr val="FFFFFF"/>
              </a:solidFill>
            </a:endParaRPr>
          </a:p>
          <a:p>
            <a:pPr lvl="0" marL="502919" indent="-502919" defTabSz="402336">
              <a:spcBef>
                <a:spcPts val="3100"/>
              </a:spcBef>
              <a:buBlip>
                <a:blip r:embed="rId2"/>
              </a:buBlip>
              <a:defRPr sz="1800">
                <a:solidFill>
                  <a:srgbClr val="000000"/>
                </a:solidFill>
              </a:defRPr>
            </a:pPr>
            <a:r>
              <a:rPr sz="3168">
                <a:solidFill>
                  <a:srgbClr val="FFFFFF"/>
                </a:solidFill>
              </a:rPr>
              <a:t>f.read(1) </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pPr lvl="0">
              <a:defRPr sz="1800">
                <a:solidFill>
                  <a:srgbClr val="000000"/>
                </a:solidFill>
              </a:defRPr>
            </a:pPr>
            <a:r>
              <a:rPr sz="7200">
                <a:solidFill>
                  <a:srgbClr val="FFFFFF"/>
                </a:solidFill>
              </a:rPr>
              <a:t>文件处理</a:t>
            </a:r>
          </a:p>
        </p:txBody>
      </p:sp>
      <p:sp>
        <p:nvSpPr>
          <p:cNvPr id="224" name="Shape 224"/>
          <p:cNvSpPr/>
          <p:nvPr>
            <p:ph type="body" idx="1"/>
          </p:nvPr>
        </p:nvSpPr>
        <p:spPr>
          <a:prstGeom prst="rect">
            <a:avLst/>
          </a:prstGeom>
        </p:spPr>
        <p:txBody>
          <a:bodyPr/>
          <a:lstStyle/>
          <a:p>
            <a:pPr lvl="0" marL="365759" indent="-365759" defTabSz="292607">
              <a:spcBef>
                <a:spcPts val="2300"/>
              </a:spcBef>
              <a:buBlip>
                <a:blip r:embed="rId2"/>
              </a:buBlip>
              <a:defRPr sz="1800">
                <a:solidFill>
                  <a:srgbClr val="000000"/>
                </a:solidFill>
              </a:defRPr>
            </a:pPr>
            <a:r>
              <a:rPr sz="2304">
                <a:solidFill>
                  <a:srgbClr val="FFFFFF"/>
                </a:solidFill>
              </a:rPr>
              <a:t>写文件</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 = open('note.txt', 'w') </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f.write(‘d')</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f.close()</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追加文件内容</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 = open('note.txt', ‘a')</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f.writelines(['e\n', ‘f'])</a:t>
            </a:r>
            <a:endParaRPr sz="2304">
              <a:solidFill>
                <a:srgbClr val="FFFFFF"/>
              </a:solidFill>
            </a:endParaRPr>
          </a:p>
          <a:p>
            <a:pPr lvl="0" marL="365759" indent="-365759" defTabSz="292607">
              <a:spcBef>
                <a:spcPts val="2300"/>
              </a:spcBef>
              <a:buBlip>
                <a:blip r:embed="rId2"/>
              </a:buBlip>
              <a:defRPr sz="1800">
                <a:solidFill>
                  <a:srgbClr val="000000"/>
                </a:solidFill>
              </a:defRPr>
            </a:pPr>
            <a:r>
              <a:rPr sz="2304">
                <a:solidFill>
                  <a:srgbClr val="FFFFFF"/>
                </a:solidFill>
              </a:rPr>
              <a:t>f.close()</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pPr lvl="0">
              <a:defRPr sz="1800">
                <a:solidFill>
                  <a:srgbClr val="000000"/>
                </a:solidFill>
              </a:defRPr>
            </a:pPr>
            <a:r>
              <a:rPr sz="7200">
                <a:solidFill>
                  <a:srgbClr val="FFFFFF"/>
                </a:solidFill>
              </a:rPr>
              <a:t>文件处理</a:t>
            </a:r>
          </a:p>
        </p:txBody>
      </p:sp>
      <p:sp>
        <p:nvSpPr>
          <p:cNvPr id="227" name="Shape 227"/>
          <p:cNvSpPr/>
          <p:nvPr>
            <p:ph type="body" idx="1"/>
          </p:nvPr>
        </p:nvSpPr>
        <p:spPr>
          <a:xfrm>
            <a:off x="1270000" y="-1270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with 文件上下文管理器</a:t>
            </a:r>
          </a:p>
        </p:txBody>
      </p:sp>
      <p:pic>
        <p:nvPicPr>
          <p:cNvPr id="228" name="pasted-image.png"/>
          <p:cNvPicPr/>
          <p:nvPr/>
        </p:nvPicPr>
        <p:blipFill>
          <a:blip r:embed="rId3">
            <a:extLst/>
          </a:blip>
          <a:stretch>
            <a:fillRect/>
          </a:stretch>
        </p:blipFill>
        <p:spPr>
          <a:xfrm>
            <a:off x="1350433" y="3382433"/>
            <a:ext cx="9677401" cy="3073401"/>
          </a:xfrm>
          <a:prstGeom prst="rect">
            <a:avLst/>
          </a:prstGeom>
          <a:ln w="88900">
            <a:miter lim="400000"/>
          </a:ln>
        </p:spPr>
      </p:pic>
      <p:pic>
        <p:nvPicPr>
          <p:cNvPr id="229" name="pasted-image.png"/>
          <p:cNvPicPr/>
          <p:nvPr/>
        </p:nvPicPr>
        <p:blipFill>
          <a:blip r:embed="rId4">
            <a:extLst/>
          </a:blip>
          <a:stretch>
            <a:fillRect/>
          </a:stretch>
        </p:blipFill>
        <p:spPr>
          <a:xfrm>
            <a:off x="1299633" y="6976533"/>
            <a:ext cx="8356601" cy="1524001"/>
          </a:xfrm>
          <a:prstGeom prst="rect">
            <a:avLst/>
          </a:prstGeom>
          <a:ln w="889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45" name="Shape 45"/>
          <p:cNvSpPr/>
          <p:nvPr>
            <p:ph type="body" idx="1"/>
          </p:nvPr>
        </p:nvSpPr>
        <p:spPr>
          <a:xfrm>
            <a:off x="1389998" y="3399102"/>
            <a:ext cx="11005613" cy="3664222"/>
          </a:xfrm>
          <a:prstGeom prst="rect">
            <a:avLst/>
          </a:prstGeom>
        </p:spPr>
        <p:txBody>
          <a:bodyPr/>
          <a:lstStyle/>
          <a:p>
            <a:pPr lvl="0" marL="560070" indent="-560070" defTabSz="448055">
              <a:spcBef>
                <a:spcPts val="3500"/>
              </a:spcBef>
              <a:buBlip>
                <a:blip r:embed="rId2"/>
              </a:buBlip>
              <a:defRPr sz="1800">
                <a:solidFill>
                  <a:srgbClr val="000000"/>
                </a:solidFill>
              </a:defRPr>
            </a:pPr>
            <a:r>
              <a:rPr sz="3528">
                <a:solidFill>
                  <a:srgbClr val="FFFFFF"/>
                </a:solidFill>
              </a:rPr>
              <a:t>输入：函数的参数，非必需</a:t>
            </a:r>
            <a:endParaRPr sz="3528">
              <a:solidFill>
                <a:srgbClr val="FFFFFF"/>
              </a:solidFill>
            </a:endParaRPr>
          </a:p>
          <a:p>
            <a:pPr lvl="0" marL="560070" indent="-560070" defTabSz="448055">
              <a:spcBef>
                <a:spcPts val="3500"/>
              </a:spcBef>
              <a:buBlip>
                <a:blip r:embed="rId2"/>
              </a:buBlip>
              <a:defRPr sz="1800">
                <a:solidFill>
                  <a:srgbClr val="000000"/>
                </a:solidFill>
              </a:defRPr>
            </a:pPr>
            <a:r>
              <a:rPr sz="3528">
                <a:solidFill>
                  <a:srgbClr val="FFFFFF"/>
                </a:solidFill>
              </a:rPr>
              <a:t>函数体：函数的处理逻辑</a:t>
            </a:r>
            <a:endParaRPr sz="3528">
              <a:solidFill>
                <a:srgbClr val="FFFFFF"/>
              </a:solidFill>
            </a:endParaRPr>
          </a:p>
          <a:p>
            <a:pPr lvl="0" marL="560070" indent="-560070" defTabSz="448055">
              <a:spcBef>
                <a:spcPts val="3500"/>
              </a:spcBef>
              <a:buBlip>
                <a:blip r:embed="rId2"/>
              </a:buBlip>
              <a:defRPr sz="1800">
                <a:solidFill>
                  <a:srgbClr val="000000"/>
                </a:solidFill>
              </a:defRPr>
            </a:pPr>
            <a:r>
              <a:rPr sz="3528">
                <a:solidFill>
                  <a:srgbClr val="FFFFFF"/>
                </a:solidFill>
              </a:rPr>
              <a:t>输出：函数的返回值（Return 语句），非必需，没设置返回值则默认为return None</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p:nvPr>
        </p:nvSpPr>
        <p:spPr>
          <a:xfrm>
            <a:off x="1270000" y="-186267"/>
            <a:ext cx="10464800" cy="2540001"/>
          </a:xfrm>
          <a:prstGeom prst="rect">
            <a:avLst/>
          </a:prstGeom>
        </p:spPr>
        <p:txBody>
          <a:bodyPr/>
          <a:lstStyle/>
          <a:p>
            <a:pPr lvl="0">
              <a:defRPr sz="1800">
                <a:solidFill>
                  <a:srgbClr val="000000"/>
                </a:solidFill>
              </a:defRPr>
            </a:pPr>
            <a:r>
              <a:rPr sz="7200">
                <a:solidFill>
                  <a:srgbClr val="FFFFFF"/>
                </a:solidFill>
              </a:rPr>
              <a:t>文件处理</a:t>
            </a:r>
          </a:p>
        </p:txBody>
      </p:sp>
      <p:sp>
        <p:nvSpPr>
          <p:cNvPr id="232" name="Shape 232"/>
          <p:cNvSpPr/>
          <p:nvPr>
            <p:ph type="body" idx="1"/>
          </p:nvPr>
        </p:nvSpPr>
        <p:spPr>
          <a:xfrm>
            <a:off x="812800" y="1498600"/>
            <a:ext cx="10464800" cy="5740400"/>
          </a:xfrm>
          <a:prstGeom prst="rect">
            <a:avLst/>
          </a:prstGeom>
        </p:spPr>
        <p:txBody>
          <a:bodyPr/>
          <a:lstStyle/>
          <a:p>
            <a:pPr lvl="0" marL="485775" indent="-485775" defTabSz="388620">
              <a:spcBef>
                <a:spcPts val="3000"/>
              </a:spcBef>
              <a:buBlip>
                <a:blip r:embed="rId2"/>
              </a:buBlip>
              <a:defRPr sz="1800">
                <a:solidFill>
                  <a:srgbClr val="000000"/>
                </a:solidFill>
              </a:defRPr>
            </a:pPr>
            <a:r>
              <a:rPr sz="1785">
                <a:solidFill>
                  <a:srgbClr val="FFFFFF"/>
                </a:solidFill>
              </a:rPr>
              <a:t>序列化与反序列化：使用 json / pickle 模块处理 Python 对象</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dct = {'a': [1, 2, 3], 'b': 100}</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import json</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json_data = json.dumps(dct) # 使用 json 序列化 dct 对象</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print(json.loads(json_data)) # 使用 json 反序列化 json_data</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import pickle</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pickle_data = pickle.dumps(dct) # 使用 pickle 序列化 dct 对象</a:t>
            </a:r>
            <a:endParaRPr sz="1785">
              <a:solidFill>
                <a:srgbClr val="FFFFFF"/>
              </a:solidFill>
            </a:endParaRPr>
          </a:p>
          <a:p>
            <a:pPr lvl="0" marL="485775" indent="-485775" defTabSz="388620">
              <a:spcBef>
                <a:spcPts val="3000"/>
              </a:spcBef>
              <a:buBlip>
                <a:blip r:embed="rId2"/>
              </a:buBlip>
              <a:defRPr sz="1800">
                <a:solidFill>
                  <a:srgbClr val="000000"/>
                </a:solidFill>
              </a:defRPr>
            </a:pPr>
            <a:r>
              <a:rPr sz="1785">
                <a:solidFill>
                  <a:srgbClr val="FFFFFF"/>
                </a:solidFill>
              </a:rPr>
              <a:t>print(pickle.loads(pickle_data)) # 使用 pickle 反序列化 pickle_data</a:t>
            </a:r>
          </a:p>
        </p:txBody>
      </p:sp>
      <p:pic>
        <p:nvPicPr>
          <p:cNvPr id="233" name="pasted-image.png"/>
          <p:cNvPicPr/>
          <p:nvPr/>
        </p:nvPicPr>
        <p:blipFill>
          <a:blip r:embed="rId3">
            <a:extLst/>
          </a:blip>
          <a:stretch>
            <a:fillRect/>
          </a:stretch>
        </p:blipFill>
        <p:spPr>
          <a:xfrm>
            <a:off x="1198057" y="7288402"/>
            <a:ext cx="5901243" cy="2321265"/>
          </a:xfrm>
          <a:prstGeom prst="rect">
            <a:avLst/>
          </a:prstGeom>
          <a:ln w="88900">
            <a:miter lim="400000"/>
          </a:ln>
        </p:spPr>
      </p:pic>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36" name="Shape 236"/>
          <p:cNvSpPr/>
          <p:nvPr>
            <p:ph type="body" idx="1"/>
          </p:nvPr>
        </p:nvSpPr>
        <p:spPr>
          <a:xfrm>
            <a:off x="787400" y="1184797"/>
            <a:ext cx="10464800" cy="5740401"/>
          </a:xfrm>
          <a:prstGeom prst="rect">
            <a:avLst/>
          </a:prstGeom>
        </p:spPr>
        <p:txBody>
          <a:bodyPr/>
          <a:lstStyle/>
          <a:p>
            <a:pPr lvl="0">
              <a:buBlip>
                <a:blip r:embed="rId2"/>
              </a:buBlip>
              <a:defRPr sz="1800">
                <a:solidFill>
                  <a:srgbClr val="000000"/>
                </a:solidFill>
              </a:defRPr>
            </a:pPr>
            <a:r>
              <a:rPr sz="3600">
                <a:solidFill>
                  <a:srgbClr val="FFFFFF"/>
                </a:solidFill>
              </a:rPr>
              <a:t>什么是异常？</a:t>
            </a:r>
            <a:endParaRPr sz="3600">
              <a:solidFill>
                <a:srgbClr val="FFFFFF"/>
              </a:solidFill>
            </a:endParaRPr>
          </a:p>
          <a:p>
            <a:pPr lvl="0">
              <a:buBlip>
                <a:blip r:embed="rId2"/>
              </a:buBlip>
              <a:defRPr sz="1800">
                <a:solidFill>
                  <a:srgbClr val="000000"/>
                </a:solidFill>
              </a:defRPr>
            </a:pPr>
            <a:endParaRPr sz="3600">
              <a:solidFill>
                <a:srgbClr val="FFFFFF"/>
              </a:solidFill>
            </a:endParaRPr>
          </a:p>
          <a:p>
            <a:pPr lvl="0">
              <a:buBlip>
                <a:blip r:embed="rId2"/>
              </a:buBlip>
              <a:defRPr sz="1800">
                <a:solidFill>
                  <a:srgbClr val="000000"/>
                </a:solidFill>
              </a:defRPr>
            </a:pPr>
            <a:endParaRPr sz="3600">
              <a:solidFill>
                <a:srgbClr val="FFFFFF"/>
              </a:solidFill>
            </a:endParaRPr>
          </a:p>
          <a:p>
            <a:pPr lvl="0">
              <a:buBlip>
                <a:blip r:embed="rId2"/>
              </a:buBlip>
              <a:defRPr sz="1800">
                <a:solidFill>
                  <a:srgbClr val="000000"/>
                </a:solidFill>
              </a:defRPr>
            </a:pPr>
            <a:r>
              <a:rPr sz="3600">
                <a:solidFill>
                  <a:srgbClr val="FFFFFF"/>
                </a:solidFill>
              </a:rPr>
              <a:t>使用try … except … 结构来处理异常</a:t>
            </a:r>
          </a:p>
        </p:txBody>
      </p:sp>
      <p:pic>
        <p:nvPicPr>
          <p:cNvPr id="237" name="pasted-image.png"/>
          <p:cNvPicPr/>
          <p:nvPr/>
        </p:nvPicPr>
        <p:blipFill>
          <a:blip r:embed="rId3">
            <a:extLst/>
          </a:blip>
          <a:stretch>
            <a:fillRect/>
          </a:stretch>
        </p:blipFill>
        <p:spPr>
          <a:xfrm>
            <a:off x="1346200" y="6354233"/>
            <a:ext cx="6356931" cy="2935594"/>
          </a:xfrm>
          <a:prstGeom prst="rect">
            <a:avLst/>
          </a:prstGeom>
          <a:ln w="88900">
            <a:miter lim="400000"/>
          </a:ln>
        </p:spPr>
      </p:pic>
      <p:pic>
        <p:nvPicPr>
          <p:cNvPr id="238" name="pasted-image.png"/>
          <p:cNvPicPr/>
          <p:nvPr/>
        </p:nvPicPr>
        <p:blipFill>
          <a:blip r:embed="rId4">
            <a:extLst/>
          </a:blip>
          <a:stretch>
            <a:fillRect/>
          </a:stretch>
        </p:blipFill>
        <p:spPr>
          <a:xfrm>
            <a:off x="1346200" y="2656874"/>
            <a:ext cx="6356931" cy="2796246"/>
          </a:xfrm>
          <a:prstGeom prst="rect">
            <a:avLst/>
          </a:prstGeom>
          <a:ln w="88900">
            <a:miter lim="400000"/>
          </a:ln>
        </p:spPr>
      </p:pic>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41" name="Shape 241"/>
          <p:cNvSpPr/>
          <p:nvPr>
            <p:ph type="body" idx="1"/>
          </p:nvPr>
        </p:nvSpPr>
        <p:spPr>
          <a:xfrm>
            <a:off x="829733" y="-482600"/>
            <a:ext cx="10464801"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多个 except 的情况</a:t>
            </a:r>
          </a:p>
        </p:txBody>
      </p:sp>
      <p:pic>
        <p:nvPicPr>
          <p:cNvPr id="242" name="pasted-image.png"/>
          <p:cNvPicPr/>
          <p:nvPr/>
        </p:nvPicPr>
        <p:blipFill>
          <a:blip r:embed="rId3">
            <a:extLst/>
          </a:blip>
          <a:stretch>
            <a:fillRect/>
          </a:stretch>
        </p:blipFill>
        <p:spPr>
          <a:xfrm>
            <a:off x="1456266" y="2908300"/>
            <a:ext cx="5693612" cy="3474448"/>
          </a:xfrm>
          <a:prstGeom prst="rect">
            <a:avLst/>
          </a:prstGeom>
          <a:ln w="88900">
            <a:miter lim="400000"/>
          </a:ln>
        </p:spPr>
      </p:pic>
      <p:pic>
        <p:nvPicPr>
          <p:cNvPr id="243" name="pasted-image.png"/>
          <p:cNvPicPr/>
          <p:nvPr/>
        </p:nvPicPr>
        <p:blipFill>
          <a:blip r:embed="rId4">
            <a:extLst/>
          </a:blip>
          <a:stretch>
            <a:fillRect/>
          </a:stretch>
        </p:blipFill>
        <p:spPr>
          <a:xfrm>
            <a:off x="1430866" y="6792373"/>
            <a:ext cx="6598598" cy="2300828"/>
          </a:xfrm>
          <a:prstGeom prst="rect">
            <a:avLst/>
          </a:prstGeom>
          <a:ln w="88900">
            <a:miter lim="400000"/>
          </a:ln>
        </p:spPr>
      </p:pic>
      <p:sp>
        <p:nvSpPr>
          <p:cNvPr id="244" name="Shape 244"/>
          <p:cNvSpPr/>
          <p:nvPr/>
        </p:nvSpPr>
        <p:spPr>
          <a:xfrm>
            <a:off x="5683250" y="3024157"/>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7777"/>
                </a:solidFill>
              </a:defRPr>
            </a:lvl1pPr>
          </a:lstStyle>
          <a:p>
            <a:pPr lvl="0">
              <a:defRPr sz="1800">
                <a:solidFill>
                  <a:srgbClr val="000000"/>
                </a:solidFill>
              </a:defRPr>
            </a:pPr>
            <a:r>
              <a:rPr sz="3000">
                <a:solidFill>
                  <a:srgbClr val="FF7777"/>
                </a:solidFill>
              </a:rPr>
              <a:t>根据具体的异常反馈对应的异常信息</a:t>
            </a:r>
          </a:p>
        </p:txBody>
      </p:sp>
      <p:sp>
        <p:nvSpPr>
          <p:cNvPr id="245" name="Shape 245"/>
          <p:cNvSpPr/>
          <p:nvPr/>
        </p:nvSpPr>
        <p:spPr>
          <a:xfrm>
            <a:off x="3947583" y="8417423"/>
            <a:ext cx="849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7777"/>
                </a:solidFill>
              </a:defRPr>
            </a:lvl1pPr>
          </a:lstStyle>
          <a:p>
            <a:pPr lvl="0">
              <a:defRPr sz="1800">
                <a:solidFill>
                  <a:srgbClr val="000000"/>
                </a:solidFill>
              </a:defRPr>
            </a:pPr>
            <a:r>
              <a:rPr sz="3000">
                <a:solidFill>
                  <a:srgbClr val="FF7777"/>
                </a:solidFill>
              </a:rPr>
              <a:t>不需要知道具体的异常信息，只要反馈有异常发生</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48" name="Shape 248"/>
          <p:cNvSpPr/>
          <p:nvPr>
            <p:ph type="body" idx="1"/>
          </p:nvPr>
        </p:nvSpPr>
        <p:spPr>
          <a:xfrm>
            <a:off x="1270000" y="-550334"/>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try … except … else … 结构</a:t>
            </a:r>
          </a:p>
        </p:txBody>
      </p:sp>
      <p:pic>
        <p:nvPicPr>
          <p:cNvPr id="249" name="pasted-image.png"/>
          <p:cNvPicPr/>
          <p:nvPr/>
        </p:nvPicPr>
        <p:blipFill>
          <a:blip r:embed="rId3">
            <a:extLst/>
          </a:blip>
          <a:stretch>
            <a:fillRect/>
          </a:stretch>
        </p:blipFill>
        <p:spPr>
          <a:xfrm>
            <a:off x="1900351" y="2828894"/>
            <a:ext cx="5139683" cy="6827340"/>
          </a:xfrm>
          <a:prstGeom prst="rect">
            <a:avLst/>
          </a:prstGeom>
          <a:ln w="88900">
            <a:miter lim="400000"/>
          </a:ln>
        </p:spPr>
      </p:pic>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52" name="Shape 252"/>
          <p:cNvSpPr/>
          <p:nvPr>
            <p:ph type="body" idx="1"/>
          </p:nvPr>
        </p:nvSpPr>
        <p:spPr>
          <a:xfrm>
            <a:off x="1100666" y="-262467"/>
            <a:ext cx="10464801"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try … finally … 结构</a:t>
            </a:r>
          </a:p>
        </p:txBody>
      </p:sp>
      <p:pic>
        <p:nvPicPr>
          <p:cNvPr id="253" name="pasted-image.png"/>
          <p:cNvPicPr/>
          <p:nvPr/>
        </p:nvPicPr>
        <p:blipFill>
          <a:blip r:embed="rId3">
            <a:extLst/>
          </a:blip>
          <a:stretch>
            <a:fillRect/>
          </a:stretch>
        </p:blipFill>
        <p:spPr>
          <a:xfrm>
            <a:off x="1663700" y="3323166"/>
            <a:ext cx="9677400" cy="4394201"/>
          </a:xfrm>
          <a:prstGeom prst="rect">
            <a:avLst/>
          </a:prstGeom>
          <a:ln w="88900">
            <a:miter lim="400000"/>
          </a:ln>
        </p:spPr>
      </p:pic>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56" name="Shape 256"/>
          <p:cNvSpPr/>
          <p:nvPr>
            <p:ph type="body" idx="1"/>
          </p:nvPr>
        </p:nvSpPr>
        <p:spPr>
          <a:xfrm>
            <a:off x="1066800" y="-5842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try 语法的组合</a:t>
            </a:r>
          </a:p>
        </p:txBody>
      </p:sp>
      <p:pic>
        <p:nvPicPr>
          <p:cNvPr id="257" name="pasted-image.png"/>
          <p:cNvPicPr/>
          <p:nvPr/>
        </p:nvPicPr>
        <p:blipFill>
          <a:blip r:embed="rId3">
            <a:extLst/>
          </a:blip>
          <a:stretch>
            <a:fillRect/>
          </a:stretch>
        </p:blipFill>
        <p:spPr>
          <a:xfrm>
            <a:off x="1657708" y="2799645"/>
            <a:ext cx="6952892" cy="6738055"/>
          </a:xfrm>
          <a:prstGeom prst="rect">
            <a:avLst/>
          </a:prstGeom>
          <a:ln w="88900">
            <a:miter lim="400000"/>
          </a:ln>
        </p:spPr>
      </p:pic>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60" name="Shape 260"/>
          <p:cNvSpPr/>
          <p:nvPr>
            <p:ph type="body" idx="1"/>
          </p:nvPr>
        </p:nvSpPr>
        <p:spPr>
          <a:xfrm>
            <a:off x="728133" y="1314016"/>
            <a:ext cx="11548534" cy="5740401"/>
          </a:xfrm>
          <a:prstGeom prst="rect">
            <a:avLst/>
          </a:prstGeom>
        </p:spPr>
        <p:txBody>
          <a:bodyPr/>
          <a:lstStyle/>
          <a:p>
            <a:pPr lvl="0">
              <a:buBlip>
                <a:blip r:embed="rId2"/>
              </a:buBlip>
              <a:defRPr sz="1800">
                <a:solidFill>
                  <a:srgbClr val="000000"/>
                </a:solidFill>
              </a:defRPr>
            </a:pPr>
            <a:r>
              <a:rPr sz="3600">
                <a:solidFill>
                  <a:srgbClr val="FFFFFF"/>
                </a:solidFill>
              </a:rPr>
              <a:t>except 语句里没有设置的异常是不能被捕获的：</a:t>
            </a:r>
            <a:endParaRPr sz="3600">
              <a:solidFill>
                <a:srgbClr val="FFFFFF"/>
              </a:solidFill>
            </a:endParaRPr>
          </a:p>
          <a:p>
            <a:pPr lvl="0">
              <a:buBlip>
                <a:blip r:embed="rId2"/>
              </a:buBlip>
              <a:defRPr sz="1800">
                <a:solidFill>
                  <a:srgbClr val="000000"/>
                </a:solidFill>
              </a:defRPr>
            </a:pPr>
            <a:endParaRPr sz="3600">
              <a:solidFill>
                <a:srgbClr val="FFFFFF"/>
              </a:solidFill>
            </a:endParaRPr>
          </a:p>
          <a:p>
            <a:pPr lvl="0">
              <a:buBlip>
                <a:blip r:embed="rId2"/>
              </a:buBlip>
              <a:defRPr sz="1800">
                <a:solidFill>
                  <a:srgbClr val="000000"/>
                </a:solidFill>
              </a:defRPr>
            </a:pPr>
            <a:endParaRPr sz="3600">
              <a:solidFill>
                <a:srgbClr val="FFFFFF"/>
              </a:solidFill>
            </a:endParaRPr>
          </a:p>
          <a:p>
            <a:pPr lvl="0">
              <a:buBlip>
                <a:blip r:embed="rId2"/>
              </a:buBlip>
              <a:defRPr sz="1800">
                <a:solidFill>
                  <a:srgbClr val="000000"/>
                </a:solidFill>
              </a:defRPr>
            </a:pPr>
            <a:r>
              <a:rPr sz="3600">
                <a:solidFill>
                  <a:srgbClr val="FFFFFF"/>
                </a:solidFill>
              </a:rPr>
              <a:t>使用 except 语句但是不设置异常：</a:t>
            </a:r>
          </a:p>
        </p:txBody>
      </p:sp>
      <p:pic>
        <p:nvPicPr>
          <p:cNvPr id="261" name="pasted-image.png"/>
          <p:cNvPicPr/>
          <p:nvPr/>
        </p:nvPicPr>
        <p:blipFill>
          <a:blip r:embed="rId3">
            <a:extLst/>
          </a:blip>
          <a:stretch>
            <a:fillRect/>
          </a:stretch>
        </p:blipFill>
        <p:spPr>
          <a:xfrm>
            <a:off x="1270000" y="3080999"/>
            <a:ext cx="10464800" cy="2206435"/>
          </a:xfrm>
          <a:prstGeom prst="rect">
            <a:avLst/>
          </a:prstGeom>
          <a:ln w="88900">
            <a:miter lim="400000"/>
          </a:ln>
        </p:spPr>
      </p:pic>
      <p:pic>
        <p:nvPicPr>
          <p:cNvPr id="262" name="pasted-image.png"/>
          <p:cNvPicPr/>
          <p:nvPr/>
        </p:nvPicPr>
        <p:blipFill>
          <a:blip r:embed="rId4">
            <a:extLst/>
          </a:blip>
          <a:stretch>
            <a:fillRect/>
          </a:stretch>
        </p:blipFill>
        <p:spPr>
          <a:xfrm>
            <a:off x="1376987" y="6421966"/>
            <a:ext cx="4529134" cy="3113780"/>
          </a:xfrm>
          <a:prstGeom prst="rect">
            <a:avLst/>
          </a:prstGeom>
          <a:ln w="88900">
            <a:miter lim="400000"/>
          </a:ln>
        </p:spPr>
      </p:pic>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65" name="Shape 265"/>
          <p:cNvSpPr/>
          <p:nvPr>
            <p:ph type="body" idx="1"/>
          </p:nvPr>
        </p:nvSpPr>
        <p:spPr>
          <a:xfrm>
            <a:off x="1422400" y="-461434"/>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自定义异常</a:t>
            </a:r>
          </a:p>
        </p:txBody>
      </p:sp>
      <p:pic>
        <p:nvPicPr>
          <p:cNvPr id="266" name="pasted-image.png"/>
          <p:cNvPicPr/>
          <p:nvPr/>
        </p:nvPicPr>
        <p:blipFill>
          <a:blip r:embed="rId3">
            <a:extLst/>
          </a:blip>
          <a:stretch>
            <a:fillRect/>
          </a:stretch>
        </p:blipFill>
        <p:spPr>
          <a:xfrm>
            <a:off x="2077477" y="2772833"/>
            <a:ext cx="7790423" cy="4851401"/>
          </a:xfrm>
          <a:prstGeom prst="rect">
            <a:avLst/>
          </a:prstGeom>
          <a:ln w="88900">
            <a:miter lim="400000"/>
          </a:ln>
        </p:spPr>
      </p:pic>
      <p:sp>
        <p:nvSpPr>
          <p:cNvPr id="267" name="Shape 267"/>
          <p:cNvSpPr/>
          <p:nvPr/>
        </p:nvSpPr>
        <p:spPr>
          <a:xfrm>
            <a:off x="1297259" y="7653866"/>
            <a:ext cx="9851482" cy="1838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000">
                <a:solidFill>
                  <a:srgbClr val="FFFFFF"/>
                </a:solidFill>
              </a:rPr>
              <a:t>内置异常多以 Error 作后缀，关于自定义异常的建议：</a:t>
            </a:r>
            <a:endParaRPr sz="3000">
              <a:solidFill>
                <a:srgbClr val="FFFFFF"/>
              </a:solidFill>
            </a:endParaRPr>
          </a:p>
          <a:p>
            <a:pPr lvl="0">
              <a:defRPr sz="1800">
                <a:solidFill>
                  <a:srgbClr val="000000"/>
                </a:solidFill>
              </a:defRPr>
            </a:pPr>
            <a:r>
              <a:rPr sz="3000">
                <a:solidFill>
                  <a:srgbClr val="FFFFFF"/>
                </a:solidFill>
              </a:rPr>
              <a:t>1、 以 Exception 后缀表示可修复异常</a:t>
            </a:r>
            <a:endParaRPr sz="3000">
              <a:solidFill>
                <a:srgbClr val="FFFFFF"/>
              </a:solidFill>
            </a:endParaRPr>
          </a:p>
          <a:p>
            <a:pPr lvl="0">
              <a:defRPr sz="1800">
                <a:solidFill>
                  <a:srgbClr val="000000"/>
                </a:solidFill>
              </a:defRPr>
            </a:pPr>
            <a:r>
              <a:rPr sz="3000">
                <a:solidFill>
                  <a:srgbClr val="FFFFFF"/>
                </a:solidFill>
              </a:rPr>
              <a:t>2、以 Error 后缀表示不可修复异常</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70" name="Shape 270"/>
          <p:cNvSpPr/>
          <p:nvPr>
            <p:ph type="body" idx="1"/>
          </p:nvPr>
        </p:nvSpPr>
        <p:spPr>
          <a:prstGeom prst="rect">
            <a:avLst/>
          </a:prstGeom>
        </p:spPr>
        <p:txBody>
          <a:bodyPr/>
          <a:lstStyle/>
          <a:p>
            <a:pPr lvl="0">
              <a:buBlip>
                <a:blip r:embed="rId2"/>
              </a:buBlip>
              <a:defRPr sz="1800">
                <a:solidFill>
                  <a:srgbClr val="000000"/>
                </a:solidFill>
              </a:defRPr>
            </a:pPr>
            <a:r>
              <a:rPr sz="3600">
                <a:solidFill>
                  <a:srgbClr val="FFFFFF"/>
                </a:solidFill>
              </a:rPr>
              <a:t>调试（debug）</a:t>
            </a:r>
            <a:endParaRPr sz="3600">
              <a:solidFill>
                <a:srgbClr val="FFFFFF"/>
              </a:solidFill>
            </a:endParaRPr>
          </a:p>
          <a:p>
            <a:pPr lvl="0">
              <a:buBlip>
                <a:blip r:embed="rId2"/>
              </a:buBlip>
              <a:defRPr sz="1800">
                <a:solidFill>
                  <a:srgbClr val="000000"/>
                </a:solidFill>
              </a:defRPr>
            </a:pPr>
            <a:r>
              <a:rPr sz="3600">
                <a:solidFill>
                  <a:srgbClr val="FFFFFF"/>
                </a:solidFill>
              </a:rPr>
              <a:t>主流的调试方法：</a:t>
            </a:r>
            <a:endParaRPr sz="3600">
              <a:solidFill>
                <a:srgbClr val="FFFFFF"/>
              </a:solidFill>
            </a:endParaRPr>
          </a:p>
          <a:p>
            <a:pPr lvl="0">
              <a:buBlip>
                <a:blip r:embed="rId2"/>
              </a:buBlip>
              <a:defRPr sz="1800">
                <a:solidFill>
                  <a:srgbClr val="000000"/>
                </a:solidFill>
              </a:defRPr>
            </a:pPr>
            <a:r>
              <a:rPr sz="3600">
                <a:solidFill>
                  <a:srgbClr val="FFFFFF"/>
                </a:solidFill>
              </a:rPr>
              <a:t>1、print</a:t>
            </a:r>
            <a:endParaRPr sz="3600">
              <a:solidFill>
                <a:srgbClr val="FFFFFF"/>
              </a:solidFill>
            </a:endParaRPr>
          </a:p>
          <a:p>
            <a:pPr lvl="0">
              <a:buBlip>
                <a:blip r:embed="rId2"/>
              </a:buBlip>
              <a:defRPr sz="1800">
                <a:solidFill>
                  <a:srgbClr val="000000"/>
                </a:solidFill>
              </a:defRPr>
            </a:pPr>
            <a:r>
              <a:rPr sz="3600">
                <a:solidFill>
                  <a:srgbClr val="FFFFFF"/>
                </a:solidFill>
              </a:rPr>
              <a:t>2、pdb</a:t>
            </a:r>
            <a:endParaRPr sz="3600">
              <a:solidFill>
                <a:srgbClr val="FFFFFF"/>
              </a:solidFill>
            </a:endParaRPr>
          </a:p>
          <a:p>
            <a:pPr lvl="0">
              <a:buBlip>
                <a:blip r:embed="rId2"/>
              </a:buBlip>
              <a:defRPr sz="1800">
                <a:solidFill>
                  <a:srgbClr val="000000"/>
                </a:solidFill>
              </a:defRPr>
            </a:pPr>
            <a:r>
              <a:rPr sz="3600">
                <a:solidFill>
                  <a:srgbClr val="FFFFFF"/>
                </a:solidFill>
              </a:rPr>
              <a:t>3、IDE 自带的调试方案</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sp>
        <p:nvSpPr>
          <p:cNvPr id="273" name="Shape 273"/>
          <p:cNvSpPr/>
          <p:nvPr>
            <p:ph type="body" idx="1"/>
          </p:nvPr>
        </p:nvSpPr>
        <p:spPr>
          <a:xfrm>
            <a:off x="1270000" y="448733"/>
            <a:ext cx="10464800" cy="5740401"/>
          </a:xfrm>
          <a:prstGeom prst="rect">
            <a:avLst/>
          </a:prstGeom>
        </p:spPr>
        <p:txBody>
          <a:bodyPr/>
          <a:lstStyle/>
          <a:p>
            <a:pPr lvl="0">
              <a:buBlip>
                <a:blip r:embed="rId2"/>
              </a:buBlip>
              <a:defRPr sz="1800">
                <a:solidFill>
                  <a:srgbClr val="000000"/>
                </a:solidFill>
              </a:defRPr>
            </a:pPr>
            <a:r>
              <a:rPr sz="3600">
                <a:solidFill>
                  <a:srgbClr val="FFFFFF"/>
                </a:solidFill>
              </a:rPr>
              <a:t>使用 pdb 调试：pdb. set_trace()</a:t>
            </a:r>
            <a:endParaRPr sz="3600">
              <a:solidFill>
                <a:srgbClr val="FFFFFF"/>
              </a:solidFill>
            </a:endParaRPr>
          </a:p>
          <a:p>
            <a:pPr lvl="0">
              <a:buBlip>
                <a:blip r:embed="rId2"/>
              </a:buBlip>
              <a:defRPr sz="1800">
                <a:solidFill>
                  <a:srgbClr val="000000"/>
                </a:solidFill>
              </a:defRPr>
            </a:pPr>
            <a:r>
              <a:rPr sz="3600">
                <a:solidFill>
                  <a:srgbClr val="FFFFFF"/>
                </a:solidFill>
              </a:rPr>
              <a:t>pdb 的用法：</a:t>
            </a:r>
            <a:r>
              <a:rPr sz="3600" u="sng">
                <a:solidFill>
                  <a:srgbClr val="FFFFFF"/>
                </a:solidFill>
                <a:hlinkClick r:id="rId3" invalidUrl="" action="" tgtFrame="" tooltip="" history="1" highlightClick="0" endSnd="0"/>
              </a:rPr>
              <a:t>https://docs.python.org/3/library/pdb.html</a:t>
            </a:r>
          </a:p>
        </p:txBody>
      </p:sp>
      <p:pic>
        <p:nvPicPr>
          <p:cNvPr id="274" name="pasted-image.png"/>
          <p:cNvPicPr/>
          <p:nvPr/>
        </p:nvPicPr>
        <p:blipFill>
          <a:blip r:embed="rId4">
            <a:extLst/>
          </a:blip>
          <a:stretch>
            <a:fillRect/>
          </a:stretch>
        </p:blipFill>
        <p:spPr>
          <a:xfrm>
            <a:off x="1830032" y="4717443"/>
            <a:ext cx="7759419" cy="4878676"/>
          </a:xfrm>
          <a:prstGeom prst="rect">
            <a:avLst/>
          </a:prstGeom>
          <a:ln w="889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48" name="Shape 48"/>
          <p:cNvSpPr/>
          <p:nvPr>
            <p:ph type="body" idx="1"/>
          </p:nvPr>
        </p:nvSpPr>
        <p:spPr>
          <a:xfrm>
            <a:off x="1404997" y="4853568"/>
            <a:ext cx="10464801" cy="3718830"/>
          </a:xfrm>
          <a:prstGeom prst="rect">
            <a:avLst/>
          </a:prstGeom>
        </p:spPr>
        <p:txBody>
          <a:bodyPr/>
          <a:lstStyle/>
          <a:p>
            <a:pPr lvl="0" marL="388620" indent="-388620" defTabSz="310895">
              <a:spcBef>
                <a:spcPts val="2400"/>
              </a:spcBef>
              <a:buBlip>
                <a:blip r:embed="rId2"/>
              </a:buBlip>
              <a:defRPr sz="1800">
                <a:solidFill>
                  <a:srgbClr val="000000"/>
                </a:solidFill>
              </a:defRPr>
            </a:pPr>
            <a:endParaRPr sz="2448">
              <a:solidFill>
                <a:srgbClr val="FFFFFF"/>
              </a:solidFill>
            </a:endParaRPr>
          </a:p>
          <a:p>
            <a:pPr lvl="0" marL="388620" indent="-388620" defTabSz="310895">
              <a:spcBef>
                <a:spcPts val="2400"/>
              </a:spcBef>
              <a:buBlip>
                <a:blip r:embed="rId2"/>
              </a:buBlip>
              <a:defRPr sz="1800">
                <a:solidFill>
                  <a:srgbClr val="000000"/>
                </a:solidFill>
              </a:defRPr>
            </a:pPr>
            <a:r>
              <a:rPr sz="2448">
                <a:solidFill>
                  <a:srgbClr val="FF7777"/>
                </a:solidFill>
              </a:rPr>
              <a:t>形参</a:t>
            </a:r>
            <a:r>
              <a:rPr sz="2448">
                <a:solidFill>
                  <a:srgbClr val="FFFFFF"/>
                </a:solidFill>
              </a:rPr>
              <a:t>是指函数定义中在内部使用的参数，这是函数完成其工作所需的一项信息，在没实际调用的时候，函数用形参来指代</a:t>
            </a:r>
            <a:endParaRPr sz="2448">
              <a:solidFill>
                <a:srgbClr val="FFFFFF"/>
              </a:solidFill>
            </a:endParaRPr>
          </a:p>
          <a:p>
            <a:pPr lvl="0" marL="388620" indent="-388620" defTabSz="310895">
              <a:spcBef>
                <a:spcPts val="2400"/>
              </a:spcBef>
              <a:buBlip>
                <a:blip r:embed="rId2"/>
              </a:buBlip>
              <a:defRPr sz="1800">
                <a:solidFill>
                  <a:srgbClr val="000000"/>
                </a:solidFill>
              </a:defRPr>
            </a:pPr>
            <a:r>
              <a:rPr sz="2448">
                <a:solidFill>
                  <a:srgbClr val="FF7777"/>
                </a:solidFill>
              </a:rPr>
              <a:t>实参</a:t>
            </a:r>
            <a:r>
              <a:rPr sz="2448">
                <a:solidFill>
                  <a:srgbClr val="FFFFFF"/>
                </a:solidFill>
              </a:rPr>
              <a:t>是指调用函数时由调用者传入的参数，这个时候形参指代的内容就是实参了</a:t>
            </a:r>
            <a:endParaRPr sz="2448">
              <a:solidFill>
                <a:srgbClr val="FFFFFF"/>
              </a:solidFill>
            </a:endParaRPr>
          </a:p>
          <a:p>
            <a:pPr lvl="0" marL="388620" indent="-388620" defTabSz="310895">
              <a:spcBef>
                <a:spcPts val="2400"/>
              </a:spcBef>
              <a:buBlip>
                <a:blip r:embed="rId2"/>
              </a:buBlip>
              <a:defRPr sz="1800">
                <a:solidFill>
                  <a:srgbClr val="000000"/>
                </a:solidFill>
              </a:defRPr>
            </a:pPr>
            <a:r>
              <a:rPr sz="2448">
                <a:solidFill>
                  <a:srgbClr val="FFFFFF"/>
                </a:solidFill>
              </a:rPr>
              <a:t>上面的例子中 name 就是形参，amy 和 chris 是实参</a:t>
            </a:r>
          </a:p>
        </p:txBody>
      </p:sp>
      <p:pic>
        <p:nvPicPr>
          <p:cNvPr id="49" name="1536687979103.jpg"/>
          <p:cNvPicPr/>
          <p:nvPr/>
        </p:nvPicPr>
        <p:blipFill>
          <a:blip r:embed="rId3">
            <a:extLst/>
          </a:blip>
          <a:stretch>
            <a:fillRect/>
          </a:stretch>
        </p:blipFill>
        <p:spPr>
          <a:xfrm>
            <a:off x="2537563" y="2216649"/>
            <a:ext cx="7929674" cy="3070082"/>
          </a:xfrm>
          <a:prstGeom prst="rect">
            <a:avLst/>
          </a:prstGeom>
          <a:ln w="88900">
            <a:miter lim="400000"/>
          </a:ln>
        </p:spPr>
      </p:pic>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p>
            <a:pPr lvl="0">
              <a:defRPr sz="1800">
                <a:solidFill>
                  <a:srgbClr val="000000"/>
                </a:solidFill>
              </a:defRPr>
            </a:pPr>
            <a:r>
              <a:rPr sz="7200">
                <a:solidFill>
                  <a:srgbClr val="FFFFFF"/>
                </a:solidFill>
              </a:rPr>
              <a:t>错误和异常</a:t>
            </a:r>
          </a:p>
        </p:txBody>
      </p:sp>
      <p:pic>
        <p:nvPicPr>
          <p:cNvPr id="277" name="pasted-image.png"/>
          <p:cNvPicPr/>
          <p:nvPr/>
        </p:nvPicPr>
        <p:blipFill>
          <a:blip r:embed="rId2">
            <a:extLst/>
          </a:blip>
          <a:stretch>
            <a:fillRect/>
          </a:stretch>
        </p:blipFill>
        <p:spPr>
          <a:xfrm>
            <a:off x="194571" y="3208668"/>
            <a:ext cx="12251591" cy="4860264"/>
          </a:xfrm>
          <a:prstGeom prst="rect">
            <a:avLst/>
          </a:prstGeom>
          <a:ln w="88900">
            <a:miter lim="400000"/>
          </a:ln>
        </p:spPr>
      </p:pic>
      <p:sp>
        <p:nvSpPr>
          <p:cNvPr id="278" name="Shape 278"/>
          <p:cNvSpPr/>
          <p:nvPr/>
        </p:nvSpPr>
        <p:spPr>
          <a:xfrm>
            <a:off x="763808" y="2156883"/>
            <a:ext cx="356931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FFFFFF"/>
                </a:solidFill>
              </a:rPr>
              <a:t>pdb 调试信息</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lvl="0">
              <a:defRPr sz="1800">
                <a:solidFill>
                  <a:srgbClr val="000000"/>
                </a:solidFill>
              </a:defRPr>
            </a:pPr>
            <a:r>
              <a:rPr sz="7200">
                <a:solidFill>
                  <a:srgbClr val="FFFFFF"/>
                </a:solidFill>
              </a:rPr>
              <a:t>条件运算符</a:t>
            </a:r>
          </a:p>
        </p:txBody>
      </p:sp>
      <p:sp>
        <p:nvSpPr>
          <p:cNvPr id="281" name="Shape 281"/>
          <p:cNvSpPr/>
          <p:nvPr>
            <p:ph type="body" idx="1"/>
          </p:nvPr>
        </p:nvSpPr>
        <p:spPr>
          <a:xfrm>
            <a:off x="795866" y="1752600"/>
            <a:ext cx="11885614" cy="7509802"/>
          </a:xfrm>
          <a:prstGeom prst="rect">
            <a:avLst/>
          </a:prstGeom>
        </p:spPr>
        <p:txBody>
          <a:bodyPr/>
          <a:lstStyle/>
          <a:p>
            <a:pPr lvl="0">
              <a:buBlip>
                <a:blip r:embed="rId2"/>
              </a:buBlip>
              <a:defRPr sz="1800">
                <a:solidFill>
                  <a:srgbClr val="000000"/>
                </a:solidFill>
              </a:defRPr>
            </a:pPr>
            <a:r>
              <a:rPr sz="3400">
                <a:solidFill>
                  <a:srgbClr val="FFFFFF"/>
                </a:solidFill>
              </a:rPr>
              <a:t>&lt;表达式1&gt; ? &lt;表达式2&gt; : &lt;表达式3&gt;</a:t>
            </a:r>
            <a:endParaRPr sz="3400">
              <a:solidFill>
                <a:srgbClr val="FFFFFF"/>
              </a:solidFill>
            </a:endParaRPr>
          </a:p>
          <a:p>
            <a:pPr lvl="0">
              <a:buBlip>
                <a:blip r:embed="rId2"/>
              </a:buBlip>
              <a:defRPr sz="1800">
                <a:solidFill>
                  <a:srgbClr val="000000"/>
                </a:solidFill>
              </a:defRPr>
            </a:pPr>
            <a:r>
              <a:rPr sz="3400">
                <a:solidFill>
                  <a:srgbClr val="FFFFFF"/>
                </a:solidFill>
              </a:rPr>
              <a:t>my_max = (a &gt; b) ? a : b </a:t>
            </a:r>
            <a:endParaRPr sz="3400">
              <a:solidFill>
                <a:srgbClr val="FFFFFF"/>
              </a:solidFill>
            </a:endParaRPr>
          </a:p>
          <a:p>
            <a:pPr lvl="0">
              <a:buBlip>
                <a:blip r:embed="rId2"/>
              </a:buBlip>
              <a:defRPr sz="1800">
                <a:solidFill>
                  <a:srgbClr val="000000"/>
                </a:solidFill>
              </a:defRPr>
            </a:pPr>
            <a:r>
              <a:rPr sz="3400">
                <a:solidFill>
                  <a:srgbClr val="FF7777"/>
                </a:solidFill>
              </a:rPr>
              <a:t>value_when_true if condition else value_when_false</a:t>
            </a:r>
            <a:endParaRPr sz="3400">
              <a:solidFill>
                <a:srgbClr val="FF7777"/>
              </a:solidFill>
            </a:endParaRPr>
          </a:p>
          <a:p>
            <a:pPr lvl="0">
              <a:buBlip>
                <a:blip r:embed="rId2"/>
              </a:buBlip>
              <a:defRPr sz="1800">
                <a:solidFill>
                  <a:srgbClr val="000000"/>
                </a:solidFill>
              </a:defRPr>
            </a:pPr>
            <a:endParaRPr sz="3400">
              <a:solidFill>
                <a:srgbClr val="FFFFFF"/>
              </a:solidFill>
            </a:endParaRPr>
          </a:p>
          <a:p>
            <a:pPr lvl="0">
              <a:buBlip>
                <a:blip r:embed="rId2"/>
              </a:buBlip>
              <a:defRPr sz="1800">
                <a:solidFill>
                  <a:srgbClr val="000000"/>
                </a:solidFill>
              </a:defRPr>
            </a:pPr>
            <a:endParaRPr sz="3400">
              <a:solidFill>
                <a:srgbClr val="FFFFFF"/>
              </a:solidFill>
            </a:endParaRPr>
          </a:p>
          <a:p>
            <a:pPr lvl="0">
              <a:buBlip>
                <a:blip r:embed="rId2"/>
              </a:buBlip>
              <a:defRPr sz="1800">
                <a:solidFill>
                  <a:srgbClr val="000000"/>
                </a:solidFill>
              </a:defRPr>
            </a:pPr>
            <a:r>
              <a:rPr sz="3400">
                <a:solidFill>
                  <a:srgbClr val="FFFFFF"/>
                </a:solidFill>
              </a:rPr>
              <a:t>my_max = lambda a, b: a if a &gt; b else b</a:t>
            </a:r>
          </a:p>
        </p:txBody>
      </p:sp>
      <p:pic>
        <p:nvPicPr>
          <p:cNvPr id="282" name="pasted-image.png"/>
          <p:cNvPicPr/>
          <p:nvPr/>
        </p:nvPicPr>
        <p:blipFill>
          <a:blip r:embed="rId3">
            <a:extLst/>
          </a:blip>
          <a:stretch>
            <a:fillRect/>
          </a:stretch>
        </p:blipFill>
        <p:spPr>
          <a:xfrm>
            <a:off x="1398945" y="5773951"/>
            <a:ext cx="8041389" cy="2010348"/>
          </a:xfrm>
          <a:prstGeom prst="rect">
            <a:avLst/>
          </a:prstGeom>
          <a:ln w="88900">
            <a:miter lim="400000"/>
          </a:ln>
        </p:spPr>
      </p:pic>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pPr lvl="0">
              <a:defRPr sz="1800">
                <a:solidFill>
                  <a:srgbClr val="000000"/>
                </a:solidFill>
              </a:defRPr>
            </a:pPr>
            <a:r>
              <a:rPr sz="7200">
                <a:solidFill>
                  <a:srgbClr val="FFFFFF"/>
                </a:solidFill>
              </a:rPr>
              <a:t>条件运算符</a:t>
            </a:r>
          </a:p>
        </p:txBody>
      </p:sp>
      <p:sp>
        <p:nvSpPr>
          <p:cNvPr id="285" name="Shape 285"/>
          <p:cNvSpPr/>
          <p:nvPr>
            <p:ph type="body" idx="1"/>
          </p:nvPr>
        </p:nvSpPr>
        <p:spPr>
          <a:prstGeom prst="rect">
            <a:avLst/>
          </a:prstGeom>
        </p:spPr>
        <p:txBody>
          <a:bodyPr/>
          <a:lstStyle/>
          <a:p>
            <a:pPr lvl="0" marL="525780" indent="-525780" defTabSz="420623">
              <a:spcBef>
                <a:spcPts val="3300"/>
              </a:spcBef>
              <a:buBlip>
                <a:blip r:embed="rId2"/>
              </a:buBlip>
              <a:defRPr sz="1800">
                <a:solidFill>
                  <a:srgbClr val="000000"/>
                </a:solidFill>
              </a:defRPr>
            </a:pPr>
            <a:r>
              <a:rPr sz="3312">
                <a:solidFill>
                  <a:srgbClr val="FFFFFF"/>
                </a:solidFill>
              </a:rPr>
              <a:t>and 和 or：</a:t>
            </a:r>
            <a:endParaRPr sz="3312">
              <a:solidFill>
                <a:srgbClr val="FFFFFF"/>
              </a:solidFill>
            </a:endParaRPr>
          </a:p>
          <a:p>
            <a:pPr lvl="0" marL="525780" indent="-525780" defTabSz="420623">
              <a:spcBef>
                <a:spcPts val="3300"/>
              </a:spcBef>
              <a:buBlip>
                <a:blip r:embed="rId2"/>
              </a:buBlip>
              <a:defRPr sz="1800">
                <a:solidFill>
                  <a:srgbClr val="000000"/>
                </a:solidFill>
              </a:defRPr>
            </a:pPr>
            <a:r>
              <a:rPr sz="3312">
                <a:solidFill>
                  <a:srgbClr val="FFFFFF"/>
                </a:solidFill>
              </a:rPr>
              <a:t>condition </a:t>
            </a:r>
            <a:r>
              <a:rPr sz="3312">
                <a:solidFill>
                  <a:srgbClr val="FF7777"/>
                </a:solidFill>
              </a:rPr>
              <a:t>and</a:t>
            </a:r>
            <a:r>
              <a:rPr sz="3312">
                <a:solidFill>
                  <a:srgbClr val="FFFFFF"/>
                </a:solidFill>
              </a:rPr>
              <a:t> value_when_true </a:t>
            </a:r>
            <a:r>
              <a:rPr sz="3312">
                <a:solidFill>
                  <a:srgbClr val="FF7777"/>
                </a:solidFill>
              </a:rPr>
              <a:t>or</a:t>
            </a:r>
            <a:r>
              <a:rPr sz="3312">
                <a:solidFill>
                  <a:srgbClr val="FFFFFF"/>
                </a:solidFill>
              </a:rPr>
              <a:t> value_when_false</a:t>
            </a:r>
            <a:endParaRPr sz="3312">
              <a:solidFill>
                <a:srgbClr val="FFFFFF"/>
              </a:solidFill>
            </a:endParaRPr>
          </a:p>
          <a:p>
            <a:pPr lvl="0" marL="525780" indent="-525780" defTabSz="420623">
              <a:spcBef>
                <a:spcPts val="3300"/>
              </a:spcBef>
              <a:buBlip>
                <a:blip r:embed="rId2"/>
              </a:buBlip>
              <a:defRPr sz="1800">
                <a:solidFill>
                  <a:srgbClr val="000000"/>
                </a:solidFill>
              </a:defRPr>
            </a:pPr>
            <a:r>
              <a:rPr sz="3312">
                <a:solidFill>
                  <a:srgbClr val="FFFFFF"/>
                </a:solidFill>
              </a:rPr>
              <a:t>从左至右计算，and 的全部值为真时返回最后一个真值，若存在假值，则返回第一个假值</a:t>
            </a:r>
            <a:endParaRPr sz="3312">
              <a:solidFill>
                <a:srgbClr val="FFFFFF"/>
              </a:solidFill>
            </a:endParaRPr>
          </a:p>
          <a:p>
            <a:pPr lvl="0" marL="525780" indent="-525780" defTabSz="420623">
              <a:spcBef>
                <a:spcPts val="3300"/>
              </a:spcBef>
              <a:buBlip>
                <a:blip r:embed="rId2"/>
              </a:buBlip>
              <a:defRPr sz="1800">
                <a:solidFill>
                  <a:srgbClr val="000000"/>
                </a:solidFill>
              </a:defRPr>
            </a:pPr>
            <a:r>
              <a:rPr sz="3312">
                <a:solidFill>
                  <a:srgbClr val="FFFFFF"/>
                </a:solidFill>
              </a:rPr>
              <a:t>从左至右计算，or 的全部值为假时返回最后一个假值，若存在真值，则返回第一个真值</a:t>
            </a: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lvl="0">
              <a:defRPr sz="1800">
                <a:solidFill>
                  <a:srgbClr val="000000"/>
                </a:solidFill>
              </a:defRPr>
            </a:pPr>
            <a:r>
              <a:rPr sz="7200">
                <a:solidFill>
                  <a:srgbClr val="FFFFFF"/>
                </a:solidFill>
              </a:rPr>
              <a:t>条件运算符</a:t>
            </a:r>
          </a:p>
        </p:txBody>
      </p:sp>
      <p:sp>
        <p:nvSpPr>
          <p:cNvPr id="288" name="Shape 288"/>
          <p:cNvSpPr/>
          <p:nvPr>
            <p:ph type="body" idx="1"/>
          </p:nvPr>
        </p:nvSpPr>
        <p:spPr>
          <a:xfrm>
            <a:off x="965200" y="-516467"/>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and 和 or</a:t>
            </a:r>
          </a:p>
        </p:txBody>
      </p:sp>
      <p:pic>
        <p:nvPicPr>
          <p:cNvPr id="289" name="pasted-image.png"/>
          <p:cNvPicPr/>
          <p:nvPr/>
        </p:nvPicPr>
        <p:blipFill>
          <a:blip r:embed="rId3">
            <a:extLst/>
          </a:blip>
          <a:stretch>
            <a:fillRect/>
          </a:stretch>
        </p:blipFill>
        <p:spPr>
          <a:xfrm>
            <a:off x="636821" y="3121889"/>
            <a:ext cx="5546037" cy="2462250"/>
          </a:xfrm>
          <a:prstGeom prst="rect">
            <a:avLst/>
          </a:prstGeom>
          <a:ln w="88900">
            <a:miter lim="400000"/>
          </a:ln>
        </p:spPr>
      </p:pic>
      <p:pic>
        <p:nvPicPr>
          <p:cNvPr id="290" name="pasted-image.png"/>
          <p:cNvPicPr/>
          <p:nvPr/>
        </p:nvPicPr>
        <p:blipFill>
          <a:blip r:embed="rId4">
            <a:extLst/>
          </a:blip>
          <a:stretch>
            <a:fillRect/>
          </a:stretch>
        </p:blipFill>
        <p:spPr>
          <a:xfrm>
            <a:off x="6612891" y="3110299"/>
            <a:ext cx="5510152" cy="2485430"/>
          </a:xfrm>
          <a:prstGeom prst="rect">
            <a:avLst/>
          </a:prstGeom>
          <a:ln w="88900">
            <a:miter lim="400000"/>
          </a:ln>
        </p:spPr>
      </p:pic>
      <p:pic>
        <p:nvPicPr>
          <p:cNvPr id="291" name="pasted-image.png"/>
          <p:cNvPicPr/>
          <p:nvPr/>
        </p:nvPicPr>
        <p:blipFill>
          <a:blip r:embed="rId5">
            <a:extLst/>
          </a:blip>
          <a:stretch>
            <a:fillRect/>
          </a:stretch>
        </p:blipFill>
        <p:spPr>
          <a:xfrm>
            <a:off x="933339" y="6261100"/>
            <a:ext cx="4953001" cy="1854200"/>
          </a:xfrm>
          <a:prstGeom prst="rect">
            <a:avLst/>
          </a:prstGeom>
          <a:ln w="88900">
            <a:miter lim="400000"/>
          </a:ln>
        </p:spPr>
      </p:pic>
      <p:pic>
        <p:nvPicPr>
          <p:cNvPr id="292" name="pasted-image.png"/>
          <p:cNvPicPr/>
          <p:nvPr/>
        </p:nvPicPr>
        <p:blipFill>
          <a:blip r:embed="rId6">
            <a:extLst/>
          </a:blip>
          <a:stretch>
            <a:fillRect/>
          </a:stretch>
        </p:blipFill>
        <p:spPr>
          <a:xfrm>
            <a:off x="6815266" y="6261100"/>
            <a:ext cx="5105401" cy="1854200"/>
          </a:xfrm>
          <a:prstGeom prst="rect">
            <a:avLst/>
          </a:prstGeom>
          <a:ln w="88900">
            <a:miter lim="400000"/>
          </a:ln>
        </p:spPr>
      </p:pic>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p>
            <a:pPr lvl="0">
              <a:defRPr sz="1800">
                <a:solidFill>
                  <a:srgbClr val="000000"/>
                </a:solidFill>
              </a:defRPr>
            </a:pPr>
            <a:r>
              <a:rPr sz="7200">
                <a:solidFill>
                  <a:srgbClr val="FFFFFF"/>
                </a:solidFill>
              </a:rPr>
              <a:t>递归</a:t>
            </a:r>
          </a:p>
        </p:txBody>
      </p:sp>
      <p:sp>
        <p:nvSpPr>
          <p:cNvPr id="295" name="Shape 295"/>
          <p:cNvSpPr/>
          <p:nvPr>
            <p:ph type="body" idx="1"/>
          </p:nvPr>
        </p:nvSpPr>
        <p:spPr>
          <a:xfrm>
            <a:off x="801687" y="2603500"/>
            <a:ext cx="11174413" cy="5740400"/>
          </a:xfrm>
          <a:prstGeom prst="rect">
            <a:avLst/>
          </a:prstGeom>
        </p:spPr>
        <p:txBody>
          <a:bodyPr/>
          <a:lstStyle/>
          <a:p>
            <a:pPr lvl="0" marL="468630" indent="-468630" defTabSz="374904">
              <a:spcBef>
                <a:spcPts val="2900"/>
              </a:spcBef>
              <a:buBlip>
                <a:blip r:embed="rId2"/>
              </a:buBlip>
              <a:defRPr sz="1800">
                <a:solidFill>
                  <a:srgbClr val="000000"/>
                </a:solidFill>
              </a:defRPr>
            </a:pPr>
            <a:r>
              <a:rPr sz="2952">
                <a:solidFill>
                  <a:srgbClr val="FFFFFF"/>
                </a:solidFill>
              </a:rPr>
              <a:t>递归（recursion）在计算机科学中是指一种通过重复将问题分解为同类的子问题而解决问题的方法。</a:t>
            </a:r>
            <a:endParaRPr sz="2952">
              <a:solidFill>
                <a:srgbClr val="FFFFFF"/>
              </a:solidFill>
            </a:endParaRPr>
          </a:p>
          <a:p>
            <a:pPr lvl="0" marL="468630" indent="-468630" defTabSz="374904">
              <a:spcBef>
                <a:spcPts val="2900"/>
              </a:spcBef>
              <a:buBlip>
                <a:blip r:embed="rId2"/>
              </a:buBlip>
              <a:defRPr sz="1800">
                <a:solidFill>
                  <a:srgbClr val="000000"/>
                </a:solidFill>
              </a:defRPr>
            </a:pPr>
            <a:r>
              <a:rPr sz="2952">
                <a:solidFill>
                  <a:srgbClr val="FFFFFF"/>
                </a:solidFill>
              </a:rPr>
              <a:t>绝大多数编程语言支持函数的自调用，在这些语言中函数可以通过调用自身来进行递归。计算理论可以证明递归的作用可以完全取代循环，因此在很多函数编程语言（如 Scheme）中习惯用递归来实现循环。</a:t>
            </a:r>
            <a:endParaRPr sz="2952">
              <a:solidFill>
                <a:srgbClr val="FFFFFF"/>
              </a:solidFill>
            </a:endParaRPr>
          </a:p>
          <a:p>
            <a:pPr lvl="0" marL="468630" indent="-468630" defTabSz="374904">
              <a:spcBef>
                <a:spcPts val="2900"/>
              </a:spcBef>
              <a:buBlip>
                <a:blip r:embed="rId2"/>
              </a:buBlip>
              <a:defRPr sz="1800">
                <a:solidFill>
                  <a:srgbClr val="000000"/>
                </a:solidFill>
              </a:defRPr>
            </a:pPr>
            <a:r>
              <a:rPr sz="2952">
                <a:solidFill>
                  <a:srgbClr val="FFFFFF"/>
                </a:solidFill>
              </a:rPr>
              <a:t>递归的强大之处在于它允许用户用有限的语句描述无限的对象。因此，在计算机科学中，递归可以被用来描述无限步的运算，尽管描述运算的程序是有限的。——尼克劳斯·维尔特</a:t>
            </a:r>
          </a:p>
        </p:txBody>
      </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pPr lvl="0">
              <a:defRPr sz="1800">
                <a:solidFill>
                  <a:srgbClr val="000000"/>
                </a:solidFill>
              </a:defRPr>
            </a:pPr>
            <a:r>
              <a:rPr sz="7200">
                <a:solidFill>
                  <a:srgbClr val="FFFFFF"/>
                </a:solidFill>
              </a:rPr>
              <a:t>递归</a:t>
            </a:r>
          </a:p>
        </p:txBody>
      </p:sp>
      <p:pic>
        <p:nvPicPr>
          <p:cNvPr id="298" name="pasted-image.png"/>
          <p:cNvPicPr/>
          <p:nvPr/>
        </p:nvPicPr>
        <p:blipFill>
          <a:blip r:embed="rId2">
            <a:extLst/>
          </a:blip>
          <a:stretch>
            <a:fillRect/>
          </a:stretch>
        </p:blipFill>
        <p:spPr>
          <a:xfrm>
            <a:off x="2311400" y="2463800"/>
            <a:ext cx="8382000" cy="1524000"/>
          </a:xfrm>
          <a:prstGeom prst="rect">
            <a:avLst/>
          </a:prstGeom>
          <a:ln w="88900">
            <a:miter lim="400000"/>
          </a:ln>
        </p:spPr>
      </p:pic>
      <p:pic>
        <p:nvPicPr>
          <p:cNvPr id="299" name="pasted-image.png"/>
          <p:cNvPicPr/>
          <p:nvPr/>
        </p:nvPicPr>
        <p:blipFill>
          <a:blip r:embed="rId3">
            <a:extLst/>
          </a:blip>
          <a:stretch>
            <a:fillRect/>
          </a:stretch>
        </p:blipFill>
        <p:spPr>
          <a:xfrm>
            <a:off x="2311400" y="4202300"/>
            <a:ext cx="8382000" cy="5132200"/>
          </a:xfrm>
          <a:prstGeom prst="rect">
            <a:avLst/>
          </a:prstGeom>
          <a:ln w="88900">
            <a:miter lim="400000"/>
          </a:ln>
        </p:spPr>
      </p:pic>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pPr lvl="0">
              <a:defRPr sz="1800">
                <a:solidFill>
                  <a:srgbClr val="000000"/>
                </a:solidFill>
              </a:defRPr>
            </a:pPr>
            <a:r>
              <a:rPr sz="7200">
                <a:solidFill>
                  <a:srgbClr val="FFFFFF"/>
                </a:solidFill>
              </a:rPr>
              <a:t>递归</a:t>
            </a:r>
          </a:p>
        </p:txBody>
      </p:sp>
      <p:pic>
        <p:nvPicPr>
          <p:cNvPr id="302" name="pasted-image.png"/>
          <p:cNvPicPr/>
          <p:nvPr/>
        </p:nvPicPr>
        <p:blipFill>
          <a:blip r:embed="rId2">
            <a:extLst/>
          </a:blip>
          <a:stretch>
            <a:fillRect/>
          </a:stretch>
        </p:blipFill>
        <p:spPr>
          <a:xfrm>
            <a:off x="1798902" y="2090998"/>
            <a:ext cx="9148498" cy="3337966"/>
          </a:xfrm>
          <a:prstGeom prst="rect">
            <a:avLst/>
          </a:prstGeom>
          <a:ln w="88900">
            <a:miter lim="400000"/>
          </a:ln>
        </p:spPr>
      </p:pic>
      <p:pic>
        <p:nvPicPr>
          <p:cNvPr id="303" name="pasted-image.png"/>
          <p:cNvPicPr/>
          <p:nvPr/>
        </p:nvPicPr>
        <p:blipFill>
          <a:blip r:embed="rId3">
            <a:extLst/>
          </a:blip>
          <a:stretch>
            <a:fillRect/>
          </a:stretch>
        </p:blipFill>
        <p:spPr>
          <a:xfrm>
            <a:off x="1800763" y="5759725"/>
            <a:ext cx="9135463" cy="2540001"/>
          </a:xfrm>
          <a:prstGeom prst="rect">
            <a:avLst/>
          </a:prstGeom>
          <a:ln w="88900">
            <a:miter lim="400000"/>
          </a:ln>
        </p:spPr>
      </p:pic>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lvl="0">
              <a:defRPr sz="1800">
                <a:solidFill>
                  <a:srgbClr val="000000"/>
                </a:solidFill>
              </a:defRPr>
            </a:pPr>
            <a:r>
              <a:rPr sz="7200">
                <a:solidFill>
                  <a:srgbClr val="FFFFFF"/>
                </a:solidFill>
              </a:rPr>
              <a:t>推导</a:t>
            </a:r>
          </a:p>
        </p:txBody>
      </p:sp>
      <p:sp>
        <p:nvSpPr>
          <p:cNvPr id="306" name="Shape 306"/>
          <p:cNvSpPr/>
          <p:nvPr>
            <p:ph type="body" idx="1"/>
          </p:nvPr>
        </p:nvSpPr>
        <p:spPr>
          <a:xfrm>
            <a:off x="835587" y="2016323"/>
            <a:ext cx="11333626" cy="5720954"/>
          </a:xfrm>
          <a:prstGeom prst="rect">
            <a:avLst/>
          </a:prstGeom>
        </p:spPr>
        <p:txBody>
          <a:bodyPr/>
          <a:lstStyle/>
          <a:p>
            <a:pPr lvl="0" marL="514350" indent="-514350" defTabSz="411479">
              <a:spcBef>
                <a:spcPts val="3200"/>
              </a:spcBef>
              <a:buBlip>
                <a:blip r:embed="rId2"/>
              </a:buBlip>
              <a:defRPr sz="1800">
                <a:solidFill>
                  <a:srgbClr val="000000"/>
                </a:solidFill>
              </a:defRPr>
            </a:pPr>
            <a:r>
              <a:rPr sz="3239">
                <a:solidFill>
                  <a:srgbClr val="FFFFFF"/>
                </a:solidFill>
              </a:rPr>
              <a:t>推导（comprehensions）也叫解析，包括列表推导（列表解析）、集合推导（集合解析）、字典推导（字典解析）</a:t>
            </a:r>
            <a:endParaRPr sz="3239">
              <a:solidFill>
                <a:srgbClr val="FFFFFF"/>
              </a:solidFill>
            </a:endParaRPr>
          </a:p>
          <a:p>
            <a:pPr lvl="0" marL="514350" indent="-514350" defTabSz="411479">
              <a:spcBef>
                <a:spcPts val="3200"/>
              </a:spcBef>
              <a:buBlip>
                <a:blip r:embed="rId2"/>
              </a:buBlip>
              <a:defRPr sz="1800">
                <a:solidFill>
                  <a:srgbClr val="000000"/>
                </a:solidFill>
              </a:defRPr>
            </a:pPr>
            <a:endParaRPr sz="3239">
              <a:solidFill>
                <a:srgbClr val="FFFFFF"/>
              </a:solidFill>
            </a:endParaRPr>
          </a:p>
          <a:p>
            <a:pPr lvl="0" marL="514350" indent="-514350" defTabSz="411479">
              <a:spcBef>
                <a:spcPts val="3200"/>
              </a:spcBef>
              <a:buBlip>
                <a:blip r:embed="rId2"/>
              </a:buBlip>
              <a:defRPr sz="1800">
                <a:solidFill>
                  <a:srgbClr val="000000"/>
                </a:solidFill>
              </a:defRPr>
            </a:pPr>
            <a:r>
              <a:rPr sz="3239">
                <a:solidFill>
                  <a:srgbClr val="FF7777"/>
                </a:solidFill>
              </a:rPr>
              <a:t>列表推导</a:t>
            </a:r>
            <a:endParaRPr sz="3239">
              <a:solidFill>
                <a:srgbClr val="FF7777"/>
              </a:solidFill>
            </a:endParaRPr>
          </a:p>
          <a:p>
            <a:pPr lvl="0" marL="514350" indent="-514350" defTabSz="411479">
              <a:spcBef>
                <a:spcPts val="3200"/>
              </a:spcBef>
              <a:buBlip>
                <a:blip r:embed="rId2"/>
              </a:buBlip>
              <a:defRPr sz="1800">
                <a:solidFill>
                  <a:srgbClr val="000000"/>
                </a:solidFill>
              </a:defRPr>
            </a:pPr>
            <a:r>
              <a:rPr sz="3239">
                <a:solidFill>
                  <a:srgbClr val="FFFFFF"/>
                </a:solidFill>
              </a:rPr>
              <a:t>l = [1, 2, 3]</a:t>
            </a:r>
            <a:endParaRPr sz="3239">
              <a:solidFill>
                <a:srgbClr val="FFFFFF"/>
              </a:solidFill>
            </a:endParaRPr>
          </a:p>
          <a:p>
            <a:pPr lvl="0" marL="514350" indent="-514350" defTabSz="411479">
              <a:spcBef>
                <a:spcPts val="3200"/>
              </a:spcBef>
              <a:buBlip>
                <a:blip r:embed="rId2"/>
              </a:buBlip>
              <a:defRPr sz="1800">
                <a:solidFill>
                  <a:srgbClr val="000000"/>
                </a:solidFill>
              </a:defRPr>
            </a:pPr>
            <a:r>
              <a:rPr sz="3239">
                <a:solidFill>
                  <a:srgbClr val="FFFFFF"/>
                </a:solidFill>
              </a:rPr>
              <a:t>squared_lst = [x ** 2 for x in l]</a:t>
            </a:r>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lvl="0">
              <a:defRPr sz="1800">
                <a:solidFill>
                  <a:srgbClr val="000000"/>
                </a:solidFill>
              </a:defRPr>
            </a:pPr>
            <a:r>
              <a:rPr sz="7200">
                <a:solidFill>
                  <a:srgbClr val="FFFFFF"/>
                </a:solidFill>
              </a:rPr>
              <a:t>推导</a:t>
            </a:r>
          </a:p>
        </p:txBody>
      </p:sp>
      <p:sp>
        <p:nvSpPr>
          <p:cNvPr id="309" name="Shape 309"/>
          <p:cNvSpPr/>
          <p:nvPr>
            <p:ph type="body" idx="1"/>
          </p:nvPr>
        </p:nvSpPr>
        <p:spPr>
          <a:xfrm>
            <a:off x="1038390" y="2319866"/>
            <a:ext cx="11571487" cy="5740401"/>
          </a:xfrm>
          <a:prstGeom prst="rect">
            <a:avLst/>
          </a:prstGeom>
        </p:spPr>
        <p:txBody>
          <a:bodyPr/>
          <a:lstStyle/>
          <a:p>
            <a:pPr lvl="0" marL="480059" indent="-480059" defTabSz="384047">
              <a:spcBef>
                <a:spcPts val="3000"/>
              </a:spcBef>
              <a:buBlip>
                <a:blip r:embed="rId2"/>
              </a:buBlip>
              <a:defRPr sz="1800">
                <a:solidFill>
                  <a:srgbClr val="000000"/>
                </a:solidFill>
              </a:defRPr>
            </a:pPr>
            <a:r>
              <a:rPr sz="2520">
                <a:solidFill>
                  <a:srgbClr val="FF7777"/>
                </a:solidFill>
              </a:rPr>
              <a:t>集合推导</a:t>
            </a:r>
            <a:endParaRPr sz="2520">
              <a:solidFill>
                <a:srgbClr val="FF7777"/>
              </a:solidFill>
            </a:endParaRPr>
          </a:p>
          <a:p>
            <a:pPr lvl="0" marL="480059" indent="-480059" defTabSz="384047">
              <a:spcBef>
                <a:spcPts val="3000"/>
              </a:spcBef>
              <a:buBlip>
                <a:blip r:embed="rId2"/>
              </a:buBlip>
              <a:defRPr sz="1800">
                <a:solidFill>
                  <a:srgbClr val="000000"/>
                </a:solidFill>
              </a:defRPr>
            </a:pPr>
            <a:r>
              <a:rPr sz="2520">
                <a:solidFill>
                  <a:srgbClr val="FFFFFF"/>
                </a:solidFill>
              </a:rPr>
              <a:t>s = {i * i for i in [1, 2, 3, 4, 1]} # 重复的元素去掉了</a:t>
            </a:r>
            <a:endParaRPr sz="2520">
              <a:solidFill>
                <a:srgbClr val="FFFFFF"/>
              </a:solidFill>
            </a:endParaRPr>
          </a:p>
          <a:p>
            <a:pPr lvl="0" marL="480059" indent="-480059" defTabSz="384047">
              <a:spcBef>
                <a:spcPts val="3000"/>
              </a:spcBef>
              <a:buBlip>
                <a:blip r:embed="rId2"/>
              </a:buBlip>
              <a:defRPr sz="1800">
                <a:solidFill>
                  <a:srgbClr val="000000"/>
                </a:solidFill>
              </a:defRPr>
            </a:pPr>
            <a:r>
              <a:rPr sz="2520">
                <a:solidFill>
                  <a:srgbClr val="FF7777"/>
                </a:solidFill>
              </a:rPr>
              <a:t>字典推导</a:t>
            </a:r>
            <a:endParaRPr sz="2520">
              <a:solidFill>
                <a:srgbClr val="FF7777"/>
              </a:solidFill>
            </a:endParaRPr>
          </a:p>
          <a:p>
            <a:pPr lvl="0" marL="480059" indent="-480059" defTabSz="384047">
              <a:spcBef>
                <a:spcPts val="3000"/>
              </a:spcBef>
              <a:buBlip>
                <a:blip r:embed="rId2"/>
              </a:buBlip>
              <a:defRPr sz="1800">
                <a:solidFill>
                  <a:srgbClr val="000000"/>
                </a:solidFill>
              </a:defRPr>
            </a:pPr>
            <a:r>
              <a:rPr sz="2520">
                <a:solidFill>
                  <a:srgbClr val="FFFFFF"/>
                </a:solidFill>
              </a:rPr>
              <a:t>d = {k: v ** 2 for k, v in [('a', 1), ('b', 2), ('c', 3)]}</a:t>
            </a:r>
            <a:endParaRPr sz="2520">
              <a:solidFill>
                <a:srgbClr val="FFFFFF"/>
              </a:solidFill>
            </a:endParaRPr>
          </a:p>
          <a:p>
            <a:pPr lvl="0" marL="480059" indent="-480059" defTabSz="384047">
              <a:spcBef>
                <a:spcPts val="3000"/>
              </a:spcBef>
              <a:buBlip>
                <a:blip r:embed="rId2"/>
              </a:buBlip>
              <a:defRPr sz="1800">
                <a:solidFill>
                  <a:srgbClr val="000000"/>
                </a:solidFill>
              </a:defRPr>
            </a:pPr>
            <a:endParaRPr sz="2520">
              <a:solidFill>
                <a:srgbClr val="FFFFFF"/>
              </a:solidFill>
            </a:endParaRPr>
          </a:p>
          <a:p>
            <a:pPr lvl="0" marL="480059" indent="-480059" defTabSz="384047">
              <a:spcBef>
                <a:spcPts val="3000"/>
              </a:spcBef>
              <a:buBlip>
                <a:blip r:embed="rId2"/>
              </a:buBlip>
              <a:defRPr sz="1800">
                <a:solidFill>
                  <a:srgbClr val="000000"/>
                </a:solidFill>
              </a:defRPr>
            </a:pPr>
            <a:r>
              <a:rPr sz="2520">
                <a:solidFill>
                  <a:srgbClr val="FF7777"/>
                </a:solidFill>
              </a:rPr>
              <a:t>带条件的推导</a:t>
            </a:r>
            <a:endParaRPr sz="2520">
              <a:solidFill>
                <a:srgbClr val="FF7777"/>
              </a:solidFill>
            </a:endParaRPr>
          </a:p>
          <a:p>
            <a:pPr lvl="0" marL="480059" indent="-480059" defTabSz="384047">
              <a:spcBef>
                <a:spcPts val="3000"/>
              </a:spcBef>
              <a:buBlip>
                <a:blip r:embed="rId2"/>
              </a:buBlip>
              <a:defRPr sz="1800">
                <a:solidFill>
                  <a:srgbClr val="000000"/>
                </a:solidFill>
              </a:defRPr>
            </a:pPr>
            <a:r>
              <a:rPr sz="2520">
                <a:solidFill>
                  <a:srgbClr val="FFFFFF"/>
                </a:solidFill>
              </a:rPr>
              <a:t>[i ** 2 for i in [1, 2, 3, 4] if i % 2 == 0]   </a:t>
            </a: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12" name="Shape 312"/>
          <p:cNvSpPr/>
          <p:nvPr>
            <p:ph type="body" idx="1"/>
          </p:nvPr>
        </p:nvSpPr>
        <p:spPr>
          <a:xfrm>
            <a:off x="1062599" y="2260599"/>
            <a:ext cx="10879602" cy="5740401"/>
          </a:xfrm>
          <a:prstGeom prst="rect">
            <a:avLst/>
          </a:prstGeom>
        </p:spPr>
        <p:txBody>
          <a:bodyPr/>
          <a:lstStyle/>
          <a:p>
            <a:pPr lvl="0">
              <a:buBlip>
                <a:blip r:embed="rId2"/>
              </a:buBlip>
              <a:defRPr sz="1800">
                <a:solidFill>
                  <a:srgbClr val="000000"/>
                </a:solidFill>
              </a:defRPr>
            </a:pPr>
            <a:r>
              <a:rPr sz="3600">
                <a:solidFill>
                  <a:srgbClr val="FFFFFF"/>
                </a:solidFill>
              </a:rPr>
              <a:t>面向过程编程（Procedure-oriented programming）：</a:t>
            </a:r>
            <a:endParaRPr sz="3600">
              <a:solidFill>
                <a:srgbClr val="FFFFFF"/>
              </a:solidFill>
            </a:endParaRPr>
          </a:p>
          <a:p>
            <a:pPr lvl="0">
              <a:buBlip>
                <a:blip r:embed="rId2"/>
              </a:buBlip>
              <a:defRPr sz="1800">
                <a:solidFill>
                  <a:srgbClr val="000000"/>
                </a:solidFill>
              </a:defRPr>
            </a:pPr>
            <a:r>
              <a:rPr sz="3600">
                <a:solidFill>
                  <a:srgbClr val="FFFFFF"/>
                </a:solidFill>
              </a:rPr>
              <a:t>在函数中调用其他函数的方式设计我们的程序，这叫做面向过程的编程方式。它的特点是把程序分成多个步骤，用函数把这些步骤一步一步实现，使用的时候串行依次调用。</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1270000" y="383197"/>
            <a:ext cx="10464800" cy="2540001"/>
          </a:xfrm>
          <a:prstGeom prst="rect">
            <a:avLst/>
          </a:prstGeom>
        </p:spPr>
        <p:txBody>
          <a:bodyPr/>
          <a:lstStyle/>
          <a:p>
            <a:pPr lvl="0">
              <a:defRPr sz="1800">
                <a:solidFill>
                  <a:srgbClr val="000000"/>
                </a:solidFill>
              </a:defRPr>
            </a:pPr>
            <a:r>
              <a:rPr sz="7200">
                <a:solidFill>
                  <a:srgbClr val="FFFFFF"/>
                </a:solidFill>
              </a:rPr>
              <a:t>函数</a:t>
            </a:r>
          </a:p>
        </p:txBody>
      </p:sp>
      <p:sp>
        <p:nvSpPr>
          <p:cNvPr id="52" name="Shape 52"/>
          <p:cNvSpPr/>
          <p:nvPr>
            <p:ph type="body" idx="1"/>
          </p:nvPr>
        </p:nvSpPr>
        <p:spPr>
          <a:xfrm>
            <a:off x="1075002" y="83641"/>
            <a:ext cx="10464801" cy="5740401"/>
          </a:xfrm>
          <a:prstGeom prst="rect">
            <a:avLst/>
          </a:prstGeom>
        </p:spPr>
        <p:txBody>
          <a:bodyPr/>
          <a:lstStyle/>
          <a:p>
            <a:pPr lvl="0">
              <a:buBlip>
                <a:blip r:embed="rId2"/>
              </a:buBlip>
              <a:defRPr sz="1800">
                <a:solidFill>
                  <a:srgbClr val="000000"/>
                </a:solidFill>
              </a:defRPr>
            </a:pPr>
            <a:r>
              <a:rPr sz="3600">
                <a:solidFill>
                  <a:srgbClr val="FFFFFF"/>
                </a:solidFill>
              </a:rPr>
              <a:t>参数类型</a:t>
            </a:r>
            <a:endParaRPr sz="3600">
              <a:solidFill>
                <a:srgbClr val="FFFFFF"/>
              </a:solidFill>
            </a:endParaRPr>
          </a:p>
          <a:p>
            <a:pPr lvl="0">
              <a:buBlip>
                <a:blip r:embed="rId2"/>
              </a:buBlip>
              <a:defRPr sz="1800">
                <a:solidFill>
                  <a:srgbClr val="000000"/>
                </a:solidFill>
              </a:defRPr>
            </a:pPr>
            <a:r>
              <a:rPr sz="3600">
                <a:solidFill>
                  <a:srgbClr val="FF7777"/>
                </a:solidFill>
              </a:rPr>
              <a:t>位置参数</a:t>
            </a:r>
            <a:r>
              <a:rPr sz="3600">
                <a:solidFill>
                  <a:srgbClr val="FFFFFF"/>
                </a:solidFill>
              </a:rPr>
              <a:t>（positional argument）</a:t>
            </a:r>
          </a:p>
        </p:txBody>
      </p:sp>
      <p:pic>
        <p:nvPicPr>
          <p:cNvPr id="53" name="1537252028059.jpg"/>
          <p:cNvPicPr/>
          <p:nvPr/>
        </p:nvPicPr>
        <p:blipFill>
          <a:blip r:embed="rId3">
            <a:extLst/>
          </a:blip>
          <a:stretch>
            <a:fillRect/>
          </a:stretch>
        </p:blipFill>
        <p:spPr>
          <a:xfrm>
            <a:off x="1668249" y="4065563"/>
            <a:ext cx="6350336" cy="1950887"/>
          </a:xfrm>
          <a:prstGeom prst="rect">
            <a:avLst/>
          </a:prstGeom>
          <a:ln w="88900">
            <a:miter lim="400000"/>
          </a:ln>
        </p:spPr>
      </p:pic>
      <p:pic>
        <p:nvPicPr>
          <p:cNvPr id="54" name="1537252176827.jpg"/>
          <p:cNvPicPr/>
          <p:nvPr/>
        </p:nvPicPr>
        <p:blipFill>
          <a:blip r:embed="rId4">
            <a:extLst/>
          </a:blip>
          <a:stretch>
            <a:fillRect/>
          </a:stretch>
        </p:blipFill>
        <p:spPr>
          <a:xfrm>
            <a:off x="1633894" y="6216415"/>
            <a:ext cx="6419047" cy="1950887"/>
          </a:xfrm>
          <a:prstGeom prst="rect">
            <a:avLst/>
          </a:prstGeom>
          <a:ln w="88900">
            <a:miter lim="400000"/>
          </a:ln>
        </p:spPr>
      </p:pic>
      <p:sp>
        <p:nvSpPr>
          <p:cNvPr id="55" name="Shape 55"/>
          <p:cNvSpPr/>
          <p:nvPr/>
        </p:nvSpPr>
        <p:spPr>
          <a:xfrm>
            <a:off x="6081294" y="6572704"/>
            <a:ext cx="5612138" cy="5981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FF7777"/>
                </a:solidFill>
              </a:defRPr>
            </a:lvl1pPr>
          </a:lstStyle>
          <a:p>
            <a:pPr lvl="0">
              <a:defRPr sz="1800">
                <a:solidFill>
                  <a:srgbClr val="000000"/>
                </a:solidFill>
              </a:defRPr>
            </a:pPr>
            <a:r>
              <a:rPr sz="2500">
                <a:solidFill>
                  <a:srgbClr val="FF7777"/>
                </a:solidFill>
              </a:rPr>
              <a:t>使用星号展开可迭代对象（iterable）</a:t>
            </a:r>
          </a:p>
        </p:txBody>
      </p:sp>
      <p:sp>
        <p:nvSpPr>
          <p:cNvPr id="56" name="Shape 56"/>
          <p:cNvSpPr/>
          <p:nvPr/>
        </p:nvSpPr>
        <p:spPr>
          <a:xfrm>
            <a:off x="1205401" y="8367267"/>
            <a:ext cx="2958119" cy="5981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FF7777"/>
                </a:solidFill>
              </a:defRPr>
            </a:lvl1pPr>
          </a:lstStyle>
          <a:p>
            <a:pPr lvl="0">
              <a:defRPr sz="1800">
                <a:solidFill>
                  <a:srgbClr val="000000"/>
                </a:solidFill>
              </a:defRPr>
            </a:pPr>
            <a:r>
              <a:rPr sz="2500">
                <a:solidFill>
                  <a:srgbClr val="FF7777"/>
                </a:solidFill>
              </a:rPr>
              <a:t>单星号 * 展开 list</a:t>
            </a:r>
          </a:p>
        </p:txBody>
      </p:sp>
      <p:sp>
        <p:nvSpPr>
          <p:cNvPr id="57" name="Shape 57"/>
          <p:cNvSpPr/>
          <p:nvPr/>
        </p:nvSpPr>
        <p:spPr>
          <a:xfrm>
            <a:off x="1208142" y="8954481"/>
            <a:ext cx="10198522" cy="5981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FF7777"/>
                </a:solidFill>
              </a:defRPr>
            </a:lvl1pPr>
          </a:lstStyle>
          <a:p>
            <a:pPr lvl="0">
              <a:defRPr sz="1800">
                <a:solidFill>
                  <a:srgbClr val="000000"/>
                </a:solidFill>
              </a:defRPr>
            </a:pPr>
            <a:r>
              <a:rPr sz="2500">
                <a:solidFill>
                  <a:srgbClr val="FF7777"/>
                </a:solidFill>
              </a:rPr>
              <a:t>单星号 * 展开 dict 的 key，双星号 ** 展开 dict 的 key-value</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15" name="Shape 315"/>
          <p:cNvSpPr/>
          <p:nvPr>
            <p:ph type="body" idx="1"/>
          </p:nvPr>
        </p:nvSpPr>
        <p:spPr>
          <a:xfrm>
            <a:off x="1270000" y="2328333"/>
            <a:ext cx="10464800" cy="5740401"/>
          </a:xfrm>
          <a:prstGeom prst="rect">
            <a:avLst/>
          </a:prstGeom>
        </p:spPr>
        <p:txBody>
          <a:bodyPr/>
          <a:lstStyle/>
          <a:p>
            <a:pPr lvl="0">
              <a:buBlip>
                <a:blip r:embed="rId2"/>
              </a:buBlip>
              <a:defRPr sz="1800">
                <a:solidFill>
                  <a:srgbClr val="000000"/>
                </a:solidFill>
              </a:defRPr>
            </a:pPr>
            <a:r>
              <a:rPr sz="3600">
                <a:solidFill>
                  <a:srgbClr val="FFFFFF"/>
                </a:solidFill>
              </a:rPr>
              <a:t>面向对象编程（Object-oriented programming 即 OOP）是一种程序设计思想，OOP 把对象作为程序的基本单元，一个对象可能包含了数据、属性和操作数据的方法。</a:t>
            </a:r>
            <a:endParaRPr sz="3600">
              <a:solidFill>
                <a:srgbClr val="FFFFFF"/>
              </a:solidFill>
            </a:endParaRPr>
          </a:p>
          <a:p>
            <a:pPr lvl="0">
              <a:buBlip>
                <a:blip r:embed="rId2"/>
              </a:buBlip>
              <a:defRPr sz="1800">
                <a:solidFill>
                  <a:srgbClr val="000000"/>
                </a:solidFill>
              </a:defRPr>
            </a:pPr>
            <a:endParaRPr sz="3600">
              <a:solidFill>
                <a:srgbClr val="FFFFFF"/>
              </a:solidFill>
            </a:endParaRPr>
          </a:p>
          <a:p>
            <a:pPr lvl="0">
              <a:buBlip>
                <a:blip r:embed="rId2"/>
              </a:buBlip>
              <a:defRPr sz="1800">
                <a:solidFill>
                  <a:srgbClr val="000000"/>
                </a:solidFill>
              </a:defRPr>
            </a:pPr>
            <a:r>
              <a:rPr sz="3600">
                <a:solidFill>
                  <a:srgbClr val="FFFFFF"/>
                </a:solidFill>
              </a:rPr>
              <a:t>Python 中一切皆对象</a:t>
            </a: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18" name="Shape 318"/>
          <p:cNvSpPr/>
          <p:nvPr>
            <p:ph type="body" idx="1"/>
          </p:nvPr>
        </p:nvSpPr>
        <p:spPr>
          <a:xfrm>
            <a:off x="1270000" y="2006600"/>
            <a:ext cx="10464800" cy="5740400"/>
          </a:xfrm>
          <a:prstGeom prst="rect">
            <a:avLst/>
          </a:prstGeom>
        </p:spPr>
        <p:txBody>
          <a:bodyPr/>
          <a:lstStyle/>
          <a:p>
            <a:pPr lvl="0">
              <a:buBlip>
                <a:blip r:embed="rId2"/>
              </a:buBlip>
              <a:defRPr sz="1800">
                <a:solidFill>
                  <a:srgbClr val="000000"/>
                </a:solidFill>
              </a:defRPr>
            </a:pPr>
            <a:r>
              <a:rPr sz="3600">
                <a:solidFill>
                  <a:srgbClr val="FFFFFF"/>
                </a:solidFill>
              </a:rPr>
              <a:t>对象和类</a:t>
            </a:r>
            <a:endParaRPr sz="3600">
              <a:solidFill>
                <a:srgbClr val="FFFFFF"/>
              </a:solidFill>
            </a:endParaRPr>
          </a:p>
          <a:p>
            <a:pPr lvl="0">
              <a:buBlip>
                <a:blip r:embed="rId2"/>
              </a:buBlip>
              <a:defRPr sz="1800">
                <a:solidFill>
                  <a:srgbClr val="000000"/>
                </a:solidFill>
              </a:defRPr>
            </a:pPr>
            <a:r>
              <a:rPr sz="3600">
                <a:solidFill>
                  <a:srgbClr val="FFFFFF"/>
                </a:solidFill>
              </a:rPr>
              <a:t>类：定义了一件事物的抽象特点，如共有的属性和方法</a:t>
            </a:r>
            <a:endParaRPr sz="3600">
              <a:solidFill>
                <a:srgbClr val="FFFFFF"/>
              </a:solidFill>
            </a:endParaRPr>
          </a:p>
          <a:p>
            <a:pPr lvl="0">
              <a:buBlip>
                <a:blip r:embed="rId2"/>
              </a:buBlip>
              <a:defRPr sz="1800">
                <a:solidFill>
                  <a:srgbClr val="000000"/>
                </a:solidFill>
              </a:defRPr>
            </a:pPr>
            <a:r>
              <a:rPr sz="3600">
                <a:solidFill>
                  <a:srgbClr val="FFFFFF"/>
                </a:solidFill>
              </a:rPr>
              <a:t>对象：类的实例</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21" name="Shape 321"/>
          <p:cNvSpPr/>
          <p:nvPr>
            <p:ph type="body" idx="1"/>
          </p:nvPr>
        </p:nvSpPr>
        <p:spPr>
          <a:xfrm>
            <a:off x="751251" y="2175933"/>
            <a:ext cx="11502298" cy="5844448"/>
          </a:xfrm>
          <a:prstGeom prst="rect">
            <a:avLst/>
          </a:prstGeom>
        </p:spPr>
        <p:txBody>
          <a:bodyPr/>
          <a:lstStyle/>
          <a:p>
            <a:pPr lvl="0" marL="485775" indent="-485775" defTabSz="388620">
              <a:spcBef>
                <a:spcPts val="3000"/>
              </a:spcBef>
              <a:buBlip>
                <a:blip r:embed="rId2"/>
              </a:buBlip>
              <a:defRPr sz="1800">
                <a:solidFill>
                  <a:srgbClr val="000000"/>
                </a:solidFill>
              </a:defRPr>
            </a:pPr>
            <a:r>
              <a:rPr sz="3060">
                <a:solidFill>
                  <a:srgbClr val="FFFFFF"/>
                </a:solidFill>
              </a:rPr>
              <a:t>类的优势</a:t>
            </a:r>
            <a:endParaRPr sz="3060">
              <a:solidFill>
                <a:srgbClr val="FFFFFF"/>
              </a:solidFill>
            </a:endParaRPr>
          </a:p>
          <a:p>
            <a:pPr lvl="0" marL="485775" indent="-485775" defTabSz="388620">
              <a:spcBef>
                <a:spcPts val="3000"/>
              </a:spcBef>
              <a:buBlip>
                <a:blip r:embed="rId2"/>
              </a:buBlip>
              <a:defRPr sz="1800">
                <a:solidFill>
                  <a:srgbClr val="000000"/>
                </a:solidFill>
              </a:defRPr>
            </a:pPr>
            <a:r>
              <a:rPr sz="3060">
                <a:solidFill>
                  <a:srgbClr val="FFFFFF"/>
                </a:solidFill>
              </a:rPr>
              <a:t>1、继承（inheritance）：子类可以继承父类通用类型的属性和方法，也就是在父类或者说基类里面实现一次就能被子类重用</a:t>
            </a:r>
            <a:endParaRPr sz="3060">
              <a:solidFill>
                <a:srgbClr val="FFFFFF"/>
              </a:solidFill>
            </a:endParaRPr>
          </a:p>
          <a:p>
            <a:pPr lvl="0" marL="485775" indent="-485775" defTabSz="388620">
              <a:spcBef>
                <a:spcPts val="3000"/>
              </a:spcBef>
              <a:buBlip>
                <a:blip r:embed="rId2"/>
              </a:buBlip>
              <a:defRPr sz="1800">
                <a:solidFill>
                  <a:srgbClr val="000000"/>
                </a:solidFill>
              </a:defRPr>
            </a:pPr>
            <a:r>
              <a:rPr sz="3060">
                <a:solidFill>
                  <a:srgbClr val="FFFFFF"/>
                </a:solidFill>
              </a:rPr>
              <a:t>2、封装（Encapsulation）：对外部隐藏有关对象工作原理的细节</a:t>
            </a:r>
            <a:endParaRPr sz="3060">
              <a:solidFill>
                <a:srgbClr val="FFFFFF"/>
              </a:solidFill>
            </a:endParaRPr>
          </a:p>
          <a:p>
            <a:pPr lvl="0" marL="485775" indent="-485775" defTabSz="388620">
              <a:spcBef>
                <a:spcPts val="3000"/>
              </a:spcBef>
              <a:buBlip>
                <a:blip r:embed="rId2"/>
              </a:buBlip>
              <a:defRPr sz="1800">
                <a:solidFill>
                  <a:srgbClr val="000000"/>
                </a:solidFill>
              </a:defRPr>
            </a:pPr>
            <a:r>
              <a:rPr sz="3060">
                <a:solidFill>
                  <a:srgbClr val="FFFFFF"/>
                </a:solidFill>
              </a:rPr>
              <a:t>3、多态（polymorphism）：也就是同一个方法，不同的行为，指由继承而产生的相关但不同的类，其对象对同一消息会做出不同的响应</a:t>
            </a: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24" name="Shape 324"/>
          <p:cNvSpPr/>
          <p:nvPr>
            <p:ph type="body" idx="1"/>
          </p:nvPr>
        </p:nvSpPr>
        <p:spPr>
          <a:xfrm>
            <a:off x="1270000" y="2159000"/>
            <a:ext cx="10464800" cy="5740400"/>
          </a:xfrm>
          <a:prstGeom prst="rect">
            <a:avLst/>
          </a:prstGeom>
        </p:spPr>
        <p:txBody>
          <a:bodyPr/>
          <a:lstStyle/>
          <a:p>
            <a:pPr lvl="0">
              <a:buBlip>
                <a:blip r:embed="rId2"/>
              </a:buBlip>
              <a:defRPr sz="1800">
                <a:solidFill>
                  <a:srgbClr val="000000"/>
                </a:solidFill>
              </a:defRPr>
            </a:pPr>
            <a:r>
              <a:rPr sz="3600">
                <a:solidFill>
                  <a:srgbClr val="FFFFFF"/>
                </a:solidFill>
              </a:rPr>
              <a:t>属性和方法</a:t>
            </a:r>
            <a:endParaRPr sz="3600">
              <a:solidFill>
                <a:srgbClr val="FFFFFF"/>
              </a:solidFill>
            </a:endParaRPr>
          </a:p>
          <a:p>
            <a:pPr lvl="0">
              <a:buBlip>
                <a:blip r:embed="rId2"/>
              </a:buBlip>
              <a:defRPr sz="1800">
                <a:solidFill>
                  <a:srgbClr val="000000"/>
                </a:solidFill>
              </a:defRPr>
            </a:pPr>
            <a:r>
              <a:rPr sz="3600">
                <a:solidFill>
                  <a:srgbClr val="FFFFFF"/>
                </a:solidFill>
              </a:rPr>
              <a:t>1、属性（attribute）：对象可以使用属于它的普通变量来存储数据，这种从属于对象或类的变量就是变量，它描述了对象的特征。</a:t>
            </a:r>
            <a:endParaRPr sz="3600">
              <a:solidFill>
                <a:srgbClr val="FFFFFF"/>
              </a:solidFill>
            </a:endParaRPr>
          </a:p>
          <a:p>
            <a:pPr lvl="0">
              <a:buBlip>
                <a:blip r:embed="rId2"/>
              </a:buBlip>
              <a:defRPr sz="1800">
                <a:solidFill>
                  <a:srgbClr val="000000"/>
                </a:solidFill>
              </a:defRPr>
            </a:pPr>
            <a:r>
              <a:rPr sz="3600">
                <a:solidFill>
                  <a:srgbClr val="FFFFFF"/>
                </a:solidFill>
              </a:rPr>
              <a:t>2、方法（method）：也就是类中的函数，能通过它对对象做操作。</a:t>
            </a: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27" name="Shape 327"/>
          <p:cNvSpPr/>
          <p:nvPr>
            <p:ph type="body" idx="1"/>
          </p:nvPr>
        </p:nvSpPr>
        <p:spPr>
          <a:xfrm>
            <a:off x="1270000" y="-194734"/>
            <a:ext cx="10464800"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自定义一个条目基类</a:t>
            </a:r>
          </a:p>
        </p:txBody>
      </p:sp>
      <p:pic>
        <p:nvPicPr>
          <p:cNvPr id="328" name="pasted-image.png"/>
          <p:cNvPicPr/>
          <p:nvPr/>
        </p:nvPicPr>
        <p:blipFill>
          <a:blip r:embed="rId3">
            <a:extLst/>
          </a:blip>
          <a:stretch>
            <a:fillRect/>
          </a:stretch>
        </p:blipFill>
        <p:spPr>
          <a:xfrm>
            <a:off x="1889072" y="3272495"/>
            <a:ext cx="9511295" cy="5232272"/>
          </a:xfrm>
          <a:prstGeom prst="rect">
            <a:avLst/>
          </a:prstGeom>
          <a:ln w="88900">
            <a:miter lim="400000"/>
          </a:ln>
        </p:spPr>
      </p:pic>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31" name="Shape 331"/>
          <p:cNvSpPr/>
          <p:nvPr>
            <p:ph type="body" idx="1"/>
          </p:nvPr>
        </p:nvSpPr>
        <p:spPr>
          <a:xfrm>
            <a:off x="1659466" y="2565400"/>
            <a:ext cx="10018714" cy="5002213"/>
          </a:xfrm>
          <a:prstGeom prst="rect">
            <a:avLst/>
          </a:prstGeom>
        </p:spPr>
        <p:txBody>
          <a:bodyPr/>
          <a:lstStyle/>
          <a:p>
            <a:pPr lvl="0" marL="377190" indent="-377190" defTabSz="301752">
              <a:spcBef>
                <a:spcPts val="2300"/>
              </a:spcBef>
              <a:buBlip>
                <a:blip r:embed="rId2"/>
              </a:buBlip>
              <a:defRPr sz="1800">
                <a:solidFill>
                  <a:srgbClr val="000000"/>
                </a:solidFill>
              </a:defRPr>
            </a:pPr>
            <a:r>
              <a:rPr sz="2376">
                <a:solidFill>
                  <a:srgbClr val="FFFFFF"/>
                </a:solidFill>
              </a:rPr>
              <a:t>在Python 2.x 版本中，默认类都是经典类，除非显式继承object。在Python 3.x 版本中，默认类就是新式类，无需显示继承object。</a:t>
            </a:r>
            <a:endParaRPr sz="2376">
              <a:solidFill>
                <a:srgbClr val="FFFFFF"/>
              </a:solidFill>
            </a:endParaRPr>
          </a:p>
          <a:p>
            <a:pPr lvl="0" marL="377190" indent="-377190" defTabSz="301752">
              <a:spcBef>
                <a:spcPts val="2300"/>
              </a:spcBef>
              <a:buBlip>
                <a:blip r:embed="rId2"/>
              </a:buBlip>
              <a:defRPr sz="1800">
                <a:solidFill>
                  <a:srgbClr val="000000"/>
                </a:solidFill>
              </a:defRPr>
            </a:pPr>
            <a:r>
              <a:rPr sz="2376">
                <a:solidFill>
                  <a:srgbClr val="FF7777"/>
                </a:solidFill>
              </a:rPr>
              <a:t>经典类和新式类的的区别</a:t>
            </a:r>
            <a:endParaRPr sz="2376">
              <a:solidFill>
                <a:srgbClr val="FF7777"/>
              </a:solidFill>
            </a:endParaRPr>
          </a:p>
          <a:p>
            <a:pPr lvl="0" marL="377190" indent="-377190" defTabSz="301752">
              <a:spcBef>
                <a:spcPts val="2300"/>
              </a:spcBef>
              <a:buBlip>
                <a:blip r:embed="rId2"/>
              </a:buBlip>
              <a:defRPr sz="1800">
                <a:solidFill>
                  <a:srgbClr val="000000"/>
                </a:solidFill>
              </a:defRPr>
            </a:pPr>
            <a:r>
              <a:rPr sz="2376">
                <a:solidFill>
                  <a:srgbClr val="FFFFFF"/>
                </a:solidFill>
              </a:rPr>
              <a:t>1、继承搜索顺序：新式类的 MRO（基类搜索顺序）算法采用 C3 广度优先算法，经典类采用深度优先。多重继承中搜索结果可能不同</a:t>
            </a:r>
            <a:endParaRPr sz="2376">
              <a:solidFill>
                <a:srgbClr val="FFFFFF"/>
              </a:solidFill>
            </a:endParaRPr>
          </a:p>
          <a:p>
            <a:pPr lvl="0" marL="377190" indent="-377190" defTabSz="301752">
              <a:spcBef>
                <a:spcPts val="2300"/>
              </a:spcBef>
              <a:buBlip>
                <a:blip r:embed="rId2"/>
              </a:buBlip>
              <a:defRPr sz="1800">
                <a:solidFill>
                  <a:srgbClr val="000000"/>
                </a:solidFill>
              </a:defRPr>
            </a:pPr>
            <a:r>
              <a:rPr sz="2376">
                <a:solidFill>
                  <a:srgbClr val="FFFFFF"/>
                </a:solidFill>
              </a:rPr>
              <a:t>2、类和类型合并：新式类统一了类（class）和类型（type）</a:t>
            </a:r>
            <a:endParaRPr sz="2376">
              <a:solidFill>
                <a:srgbClr val="FFFFFF"/>
              </a:solidFill>
            </a:endParaRPr>
          </a:p>
          <a:p>
            <a:pPr lvl="0" marL="377190" indent="-377190" defTabSz="301752">
              <a:spcBef>
                <a:spcPts val="2300"/>
              </a:spcBef>
              <a:buBlip>
                <a:blip r:embed="rId2"/>
              </a:buBlip>
              <a:defRPr sz="1800">
                <a:solidFill>
                  <a:srgbClr val="000000"/>
                </a:solidFill>
              </a:defRPr>
            </a:pPr>
            <a:r>
              <a:rPr sz="2376">
                <a:solidFill>
                  <a:srgbClr val="FFFFFF"/>
                </a:solidFill>
              </a:rPr>
              <a:t>3、新的高级工具：新式类有更多的高级工具，如 slot、特性、描述符等</a:t>
            </a:r>
          </a:p>
        </p:txBody>
      </p:sp>
      <p:pic>
        <p:nvPicPr>
          <p:cNvPr id="332" name="pasted-image.png"/>
          <p:cNvPicPr/>
          <p:nvPr/>
        </p:nvPicPr>
        <p:blipFill>
          <a:blip r:embed="rId3">
            <a:extLst/>
          </a:blip>
          <a:stretch>
            <a:fillRect/>
          </a:stretch>
        </p:blipFill>
        <p:spPr>
          <a:xfrm>
            <a:off x="1871133" y="7810500"/>
            <a:ext cx="7620001" cy="1397000"/>
          </a:xfrm>
          <a:prstGeom prst="rect">
            <a:avLst/>
          </a:prstGeom>
          <a:ln w="88900">
            <a:miter lim="400000"/>
          </a:ln>
        </p:spPr>
      </p:pic>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35" name="Shape 335"/>
          <p:cNvSpPr/>
          <p:nvPr>
            <p:ph type="body" idx="1"/>
          </p:nvPr>
        </p:nvSpPr>
        <p:spPr>
          <a:xfrm>
            <a:off x="676506" y="2010833"/>
            <a:ext cx="11651788" cy="6246020"/>
          </a:xfrm>
          <a:prstGeom prst="rect">
            <a:avLst/>
          </a:prstGeom>
        </p:spPr>
        <p:txBody>
          <a:bodyPr/>
          <a:lstStyle/>
          <a:p>
            <a:pPr lvl="0" marL="342900" indent="-342900" defTabSz="274320">
              <a:spcBef>
                <a:spcPts val="2100"/>
              </a:spcBef>
              <a:buBlip>
                <a:blip r:embed="rId2"/>
              </a:buBlip>
              <a:defRPr sz="1800">
                <a:solidFill>
                  <a:srgbClr val="000000"/>
                </a:solidFill>
              </a:defRPr>
            </a:pPr>
            <a:r>
              <a:rPr sz="2160">
                <a:solidFill>
                  <a:srgbClr val="FFFFFF"/>
                </a:solidFill>
              </a:rPr>
              <a:t>类的用法</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 = Subject(1, 1001, ‘条目1') #  实例化，变量 sub 被赋值为一个对象（即类 Subject 的实例）</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sub.kind, sub.id, sub.category_id, sub.title # 获得对象属性，也就是对象的特征</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sub.show_title() # 调用对象的方法</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sub.update_title(‘条目1条目1条目1') # 方法内会更新对象属性</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sub.show_title(), sub.title</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Subject.show_title(sub) # 等于调用 sub.show_title()</a:t>
            </a:r>
            <a:endParaRPr sz="2160">
              <a:solidFill>
                <a:srgbClr val="FFFFFF"/>
              </a:solidFill>
            </a:endParaRPr>
          </a:p>
          <a:p>
            <a:pPr lvl="0" marL="342900" indent="-342900" defTabSz="274320">
              <a:spcBef>
                <a:spcPts val="2100"/>
              </a:spcBef>
              <a:buBlip>
                <a:blip r:embed="rId2"/>
              </a:buBlip>
              <a:defRPr sz="1800">
                <a:solidFill>
                  <a:srgbClr val="000000"/>
                </a:solidFill>
              </a:defRPr>
            </a:pPr>
            <a:r>
              <a:rPr sz="2160">
                <a:solidFill>
                  <a:srgbClr val="FFFFFF"/>
                </a:solidFill>
              </a:rPr>
              <a:t>Subject.update_title(sub, ‘新条目') # 等于调用 sub.update_title('新条目')</a:t>
            </a:r>
          </a:p>
        </p:txBody>
      </p:sp>
      <p:sp>
        <p:nvSpPr>
          <p:cNvPr id="336" name="Shape 336"/>
          <p:cNvSpPr/>
          <p:nvPr/>
        </p:nvSpPr>
        <p:spPr>
          <a:xfrm>
            <a:off x="231287" y="8276832"/>
            <a:ext cx="12542226" cy="6506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7777"/>
                </a:solidFill>
              </a:defRPr>
            </a:lvl1pPr>
          </a:lstStyle>
          <a:p>
            <a:pPr lvl="0">
              <a:defRPr sz="1800">
                <a:solidFill>
                  <a:srgbClr val="000000"/>
                </a:solidFill>
              </a:defRPr>
            </a:pPr>
            <a:r>
              <a:rPr sz="2800">
                <a:solidFill>
                  <a:srgbClr val="FF7777"/>
                </a:solidFill>
              </a:rPr>
              <a:t>注意subject的大小写：首字母大写的是类，全小写的是类的实例，也就是对象</a:t>
            </a: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39" name="Shape 339"/>
          <p:cNvSpPr/>
          <p:nvPr>
            <p:ph type="body" idx="1"/>
          </p:nvPr>
        </p:nvSpPr>
        <p:spPr>
          <a:prstGeom prst="rect">
            <a:avLst/>
          </a:prstGeom>
        </p:spPr>
        <p:txBody>
          <a:bodyPr/>
          <a:lstStyle/>
          <a:p>
            <a:pPr lvl="0">
              <a:buBlip>
                <a:blip r:embed="rId2"/>
              </a:buBlip>
              <a:defRPr sz="1800">
                <a:solidFill>
                  <a:srgbClr val="000000"/>
                </a:solidFill>
              </a:defRPr>
            </a:pPr>
            <a:r>
              <a:rPr sz="3600">
                <a:solidFill>
                  <a:srgbClr val="FFFFFF"/>
                </a:solidFill>
              </a:rPr>
              <a:t>继承</a:t>
            </a:r>
            <a:endParaRPr sz="3600">
              <a:solidFill>
                <a:srgbClr val="FFFFFF"/>
              </a:solidFill>
            </a:endParaRPr>
          </a:p>
          <a:p>
            <a:pPr lvl="0">
              <a:buBlip>
                <a:blip r:embed="rId2"/>
              </a:buBlip>
              <a:defRPr sz="1800">
                <a:solidFill>
                  <a:srgbClr val="000000"/>
                </a:solidFill>
              </a:defRPr>
            </a:pPr>
            <a:r>
              <a:rPr sz="3600">
                <a:solidFill>
                  <a:srgbClr val="FFFFFF"/>
                </a:solidFill>
              </a:rPr>
              <a:t>movie = Movie(3, 1002, ‘电影1')</a:t>
            </a:r>
            <a:endParaRPr sz="3600">
              <a:solidFill>
                <a:srgbClr val="FFFFFF"/>
              </a:solidFill>
            </a:endParaRPr>
          </a:p>
          <a:p>
            <a:pPr lvl="0">
              <a:buBlip>
                <a:blip r:embed="rId2"/>
              </a:buBlip>
              <a:defRPr sz="1800">
                <a:solidFill>
                  <a:srgbClr val="000000"/>
                </a:solidFill>
              </a:defRPr>
            </a:pPr>
            <a:r>
              <a:rPr sz="3600">
                <a:solidFill>
                  <a:srgbClr val="FFFFFF"/>
                </a:solidFill>
              </a:rPr>
              <a:t>movie.id, movie.category_id, movie.title, movie.kind </a:t>
            </a:r>
            <a:endParaRPr sz="3600">
              <a:solidFill>
                <a:srgbClr val="FFFFFF"/>
              </a:solidFill>
            </a:endParaRPr>
          </a:p>
          <a:p>
            <a:pPr lvl="0">
              <a:buBlip>
                <a:blip r:embed="rId2"/>
              </a:buBlip>
              <a:defRPr sz="1800">
                <a:solidFill>
                  <a:srgbClr val="000000"/>
                </a:solidFill>
              </a:defRPr>
            </a:pPr>
            <a:r>
              <a:rPr sz="3600">
                <a:solidFill>
                  <a:srgbClr val="FFFFFF"/>
                </a:solidFill>
              </a:rPr>
              <a:t>movie.show_title()                                  </a:t>
            </a:r>
          </a:p>
        </p:txBody>
      </p:sp>
      <p:pic>
        <p:nvPicPr>
          <p:cNvPr id="340" name="pasted-image.png"/>
          <p:cNvPicPr/>
          <p:nvPr/>
        </p:nvPicPr>
        <p:blipFill>
          <a:blip r:embed="rId3">
            <a:extLst/>
          </a:blip>
          <a:stretch>
            <a:fillRect/>
          </a:stretch>
        </p:blipFill>
        <p:spPr>
          <a:xfrm>
            <a:off x="3924300" y="2654300"/>
            <a:ext cx="5156200" cy="1447800"/>
          </a:xfrm>
          <a:prstGeom prst="rect">
            <a:avLst/>
          </a:prstGeom>
          <a:ln w="88900">
            <a:miter lim="400000"/>
          </a:ln>
        </p:spPr>
      </p:pic>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pic>
        <p:nvPicPr>
          <p:cNvPr id="343" name="pasted-image.png"/>
          <p:cNvPicPr/>
          <p:nvPr/>
        </p:nvPicPr>
        <p:blipFill>
          <a:blip r:embed="rId2">
            <a:extLst/>
          </a:blip>
          <a:stretch>
            <a:fillRect/>
          </a:stretch>
        </p:blipFill>
        <p:spPr>
          <a:xfrm>
            <a:off x="1185333" y="2613323"/>
            <a:ext cx="10888105" cy="4526954"/>
          </a:xfrm>
          <a:prstGeom prst="rect">
            <a:avLst/>
          </a:prstGeom>
          <a:ln w="88900">
            <a:miter lim="400000"/>
          </a:ln>
        </p:spPr>
      </p:pic>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46" name="Shape 346"/>
          <p:cNvSpPr/>
          <p:nvPr>
            <p:ph type="body" idx="1"/>
          </p:nvPr>
        </p:nvSpPr>
        <p:spPr>
          <a:xfrm>
            <a:off x="451445" y="2768600"/>
            <a:ext cx="11283355" cy="5740400"/>
          </a:xfrm>
          <a:prstGeom prst="rect">
            <a:avLst/>
          </a:prstGeom>
        </p:spPr>
        <p:txBody>
          <a:bodyPr/>
          <a:lstStyle/>
          <a:p>
            <a:pPr lvl="0" marL="508634" indent="-508634" defTabSz="406908">
              <a:spcBef>
                <a:spcPts val="3200"/>
              </a:spcBef>
              <a:buBlip>
                <a:blip r:embed="rId2"/>
              </a:buBlip>
              <a:defRPr sz="1800">
                <a:solidFill>
                  <a:srgbClr val="000000"/>
                </a:solidFill>
              </a:defRPr>
            </a:pPr>
            <a:r>
              <a:rPr sz="3204">
                <a:solidFill>
                  <a:srgbClr val="FFFFFF"/>
                </a:solidFill>
              </a:rPr>
              <a:t>覆盖（override）：如果从父类继承的方法不能满足子类的需求，可以对其进行改写，这个过程叫方法的覆盖，也称为方法的重写。在子类定义父类同名方法之后，父类方法就被覆盖了。</a:t>
            </a:r>
            <a:endParaRPr sz="3204">
              <a:solidFill>
                <a:srgbClr val="FFFFFF"/>
              </a:solidFill>
            </a:endParaRPr>
          </a:p>
          <a:p>
            <a:pPr lvl="0" marL="508634" indent="-508634" defTabSz="406908">
              <a:spcBef>
                <a:spcPts val="3200"/>
              </a:spcBef>
              <a:buBlip>
                <a:blip r:embed="rId2"/>
              </a:buBlip>
              <a:defRPr sz="1800">
                <a:solidFill>
                  <a:srgbClr val="000000"/>
                </a:solidFill>
              </a:defRPr>
            </a:pPr>
            <a:r>
              <a:rPr sz="3204">
                <a:solidFill>
                  <a:srgbClr val="FFFFFF"/>
                </a:solidFill>
              </a:rPr>
              <a:t>super().__init__(id, category_id, title) # Python 3</a:t>
            </a:r>
            <a:endParaRPr sz="3204">
              <a:solidFill>
                <a:srgbClr val="FFFFFF"/>
              </a:solidFill>
            </a:endParaRPr>
          </a:p>
          <a:p>
            <a:pPr lvl="0" marL="508634" indent="-508634" defTabSz="406908">
              <a:spcBef>
                <a:spcPts val="3200"/>
              </a:spcBef>
              <a:buBlip>
                <a:blip r:embed="rId2"/>
              </a:buBlip>
              <a:defRPr sz="1800">
                <a:solidFill>
                  <a:srgbClr val="000000"/>
                </a:solidFill>
              </a:defRPr>
            </a:pPr>
            <a:r>
              <a:rPr sz="3204">
                <a:solidFill>
                  <a:srgbClr val="FFFFFF"/>
                </a:solidFill>
              </a:rPr>
              <a:t>super(Movie, self).__init__(id, category_id, title) # Python 2</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60" name="Shape 60"/>
          <p:cNvSpPr/>
          <p:nvPr>
            <p:ph type="body" idx="1"/>
          </p:nvPr>
        </p:nvSpPr>
        <p:spPr>
          <a:xfrm>
            <a:off x="1270000" y="-666444"/>
            <a:ext cx="10464800" cy="5740401"/>
          </a:xfrm>
          <a:prstGeom prst="rect">
            <a:avLst/>
          </a:prstGeom>
        </p:spPr>
        <p:txBody>
          <a:bodyPr/>
          <a:lstStyle/>
          <a:p>
            <a:pPr lvl="0">
              <a:buBlip>
                <a:blip r:embed="rId2"/>
              </a:buBlip>
              <a:defRPr sz="1800">
                <a:solidFill>
                  <a:srgbClr val="000000"/>
                </a:solidFill>
              </a:defRPr>
            </a:pPr>
            <a:r>
              <a:rPr sz="3600">
                <a:solidFill>
                  <a:srgbClr val="FF7777"/>
                </a:solidFill>
              </a:rPr>
              <a:t>关键字参数</a:t>
            </a:r>
            <a:r>
              <a:rPr sz="3600">
                <a:solidFill>
                  <a:srgbClr val="FFFFFF"/>
                </a:solidFill>
              </a:rPr>
              <a:t>（keyword argument）</a:t>
            </a:r>
          </a:p>
        </p:txBody>
      </p:sp>
      <p:pic>
        <p:nvPicPr>
          <p:cNvPr id="61" name="1537253915510.jpg"/>
          <p:cNvPicPr/>
          <p:nvPr/>
        </p:nvPicPr>
        <p:blipFill>
          <a:blip r:embed="rId3">
            <a:extLst/>
          </a:blip>
          <a:stretch>
            <a:fillRect/>
          </a:stretch>
        </p:blipFill>
        <p:spPr>
          <a:xfrm>
            <a:off x="617025" y="2763619"/>
            <a:ext cx="5552616" cy="2269938"/>
          </a:xfrm>
          <a:prstGeom prst="rect">
            <a:avLst/>
          </a:prstGeom>
          <a:ln w="88900">
            <a:miter lim="400000"/>
          </a:ln>
        </p:spPr>
      </p:pic>
      <p:pic>
        <p:nvPicPr>
          <p:cNvPr id="62" name="1537252342619.jpg"/>
          <p:cNvPicPr/>
          <p:nvPr/>
        </p:nvPicPr>
        <p:blipFill>
          <a:blip r:embed="rId4">
            <a:extLst/>
          </a:blip>
          <a:stretch>
            <a:fillRect/>
          </a:stretch>
        </p:blipFill>
        <p:spPr>
          <a:xfrm>
            <a:off x="732191" y="6779824"/>
            <a:ext cx="8854259" cy="2269938"/>
          </a:xfrm>
          <a:prstGeom prst="rect">
            <a:avLst/>
          </a:prstGeom>
          <a:ln w="88900">
            <a:miter lim="400000"/>
          </a:ln>
        </p:spPr>
      </p:pic>
      <p:sp>
        <p:nvSpPr>
          <p:cNvPr id="63" name="Shape 63"/>
          <p:cNvSpPr/>
          <p:nvPr/>
        </p:nvSpPr>
        <p:spPr>
          <a:xfrm>
            <a:off x="5795147" y="7333940"/>
            <a:ext cx="3711287"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
                <a:solidFill>
                  <a:srgbClr val="FF7777"/>
                </a:solidFill>
              </a:defRPr>
            </a:lvl1pPr>
          </a:lstStyle>
          <a:p>
            <a:pPr lvl="0">
              <a:defRPr sz="1800">
                <a:solidFill>
                  <a:srgbClr val="000000"/>
                </a:solidFill>
              </a:defRPr>
            </a:pPr>
            <a:r>
              <a:rPr sz="3400">
                <a:solidFill>
                  <a:srgbClr val="FF7777"/>
                </a:solidFill>
              </a:rPr>
              <a:t>强制关键字参数</a:t>
            </a:r>
          </a:p>
        </p:txBody>
      </p:sp>
      <p:pic>
        <p:nvPicPr>
          <p:cNvPr id="64" name="pasted-image.png"/>
          <p:cNvPicPr/>
          <p:nvPr/>
        </p:nvPicPr>
        <p:blipFill>
          <a:blip r:embed="rId5">
            <a:extLst/>
          </a:blip>
          <a:stretch>
            <a:fillRect/>
          </a:stretch>
        </p:blipFill>
        <p:spPr>
          <a:xfrm>
            <a:off x="6312005" y="3156811"/>
            <a:ext cx="6289662" cy="3439978"/>
          </a:xfrm>
          <a:prstGeom prst="rect">
            <a:avLst/>
          </a:prstGeom>
          <a:ln w="88900">
            <a:miter lim="400000"/>
          </a:ln>
        </p:spPr>
      </p:pic>
      <p:sp>
        <p:nvSpPr>
          <p:cNvPr id="65" name="Shape 65"/>
          <p:cNvSpPr/>
          <p:nvPr/>
        </p:nvSpPr>
        <p:spPr>
          <a:xfrm>
            <a:off x="9354598" y="3951508"/>
            <a:ext cx="3205467" cy="6506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7777"/>
                </a:solidFill>
              </a:defRPr>
            </a:lvl1pPr>
          </a:lstStyle>
          <a:p>
            <a:pPr lvl="0">
              <a:defRPr sz="1800">
                <a:solidFill>
                  <a:srgbClr val="000000"/>
                </a:solidFill>
              </a:defRPr>
            </a:pPr>
            <a:r>
              <a:rPr sz="2800">
                <a:solidFill>
                  <a:srgbClr val="FF7777"/>
                </a:solidFill>
              </a:rPr>
              <a:t>** 变长关键字参数</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49" name="Shape 349"/>
          <p:cNvSpPr/>
          <p:nvPr>
            <p:ph type="body" idx="1"/>
          </p:nvPr>
        </p:nvSpPr>
        <p:spPr>
          <a:xfrm>
            <a:off x="863600" y="2252133"/>
            <a:ext cx="10464800" cy="5740401"/>
          </a:xfrm>
          <a:prstGeom prst="rect">
            <a:avLst/>
          </a:prstGeom>
        </p:spPr>
        <p:txBody>
          <a:bodyPr/>
          <a:lstStyle/>
          <a:p>
            <a:pPr lvl="0" marL="422909" indent="-422909" defTabSz="338327">
              <a:spcBef>
                <a:spcPts val="2600"/>
              </a:spcBef>
              <a:buBlip>
                <a:blip r:embed="rId2"/>
              </a:buBlip>
              <a:defRPr sz="1800">
                <a:solidFill>
                  <a:srgbClr val="000000"/>
                </a:solidFill>
              </a:defRPr>
            </a:pPr>
            <a:r>
              <a:rPr sz="2664">
                <a:solidFill>
                  <a:srgbClr val="FFFFFF"/>
                </a:solidFill>
              </a:rPr>
              <a:t>方法解析顺序（Method Resolution Order 即 MRO）</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import inspect</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inspect.getmro(D)</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d = D()</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d.run()</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经典类顺序：深度优先</a:t>
            </a:r>
            <a:endParaRPr sz="2664">
              <a:solidFill>
                <a:srgbClr val="FFFFFF"/>
              </a:solidFill>
            </a:endParaRPr>
          </a:p>
          <a:p>
            <a:pPr lvl="0" marL="422909" indent="-422909" defTabSz="338327">
              <a:spcBef>
                <a:spcPts val="2600"/>
              </a:spcBef>
              <a:buBlip>
                <a:blip r:embed="rId2"/>
              </a:buBlip>
              <a:defRPr sz="1800">
                <a:solidFill>
                  <a:srgbClr val="000000"/>
                </a:solidFill>
              </a:defRPr>
            </a:pPr>
            <a:r>
              <a:rPr sz="2664">
                <a:solidFill>
                  <a:srgbClr val="FFFFFF"/>
                </a:solidFill>
              </a:rPr>
              <a:t>新式类顺序：广度优先</a:t>
            </a:r>
          </a:p>
        </p:txBody>
      </p:sp>
      <p:pic>
        <p:nvPicPr>
          <p:cNvPr id="350" name="pasted-image.png"/>
          <p:cNvPicPr/>
          <p:nvPr/>
        </p:nvPicPr>
        <p:blipFill>
          <a:blip r:embed="rId3">
            <a:extLst/>
          </a:blip>
          <a:stretch>
            <a:fillRect/>
          </a:stretch>
        </p:blipFill>
        <p:spPr>
          <a:xfrm>
            <a:off x="5054668" y="3018528"/>
            <a:ext cx="5763067" cy="5068722"/>
          </a:xfrm>
          <a:prstGeom prst="rect">
            <a:avLst/>
          </a:prstGeom>
          <a:ln w="88900">
            <a:miter lim="400000"/>
          </a:ln>
        </p:spPr>
      </p:pic>
      <p:pic>
        <p:nvPicPr>
          <p:cNvPr id="351" name="pasted-image.png"/>
          <p:cNvPicPr/>
          <p:nvPr/>
        </p:nvPicPr>
        <p:blipFill>
          <a:blip r:embed="rId4">
            <a:extLst/>
          </a:blip>
          <a:stretch>
            <a:fillRect/>
          </a:stretch>
        </p:blipFill>
        <p:spPr>
          <a:xfrm>
            <a:off x="8636000" y="3771900"/>
            <a:ext cx="3606800" cy="3733800"/>
          </a:xfrm>
          <a:prstGeom prst="rect">
            <a:avLst/>
          </a:prstGeom>
          <a:ln w="88900">
            <a:miter lim="400000"/>
          </a:ln>
        </p:spPr>
      </p:pic>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54" name="Shape 354"/>
          <p:cNvSpPr/>
          <p:nvPr>
            <p:ph type="body" idx="1"/>
          </p:nvPr>
        </p:nvSpPr>
        <p:spPr>
          <a:xfrm>
            <a:off x="660499" y="-381000"/>
            <a:ext cx="11683803"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property（特性）：只能get不能update和delete</a:t>
            </a:r>
          </a:p>
        </p:txBody>
      </p:sp>
      <p:pic>
        <p:nvPicPr>
          <p:cNvPr id="355" name="pasted-image.png"/>
          <p:cNvPicPr/>
          <p:nvPr/>
        </p:nvPicPr>
        <p:blipFill>
          <a:blip r:embed="rId3">
            <a:extLst/>
          </a:blip>
          <a:stretch>
            <a:fillRect/>
          </a:stretch>
        </p:blipFill>
        <p:spPr>
          <a:xfrm>
            <a:off x="1297664" y="3033591"/>
            <a:ext cx="8532136" cy="2890417"/>
          </a:xfrm>
          <a:prstGeom prst="rect">
            <a:avLst/>
          </a:prstGeom>
          <a:ln w="88900">
            <a:miter lim="400000"/>
          </a:ln>
        </p:spPr>
      </p:pic>
      <p:pic>
        <p:nvPicPr>
          <p:cNvPr id="356" name="pasted-image.png"/>
          <p:cNvPicPr/>
          <p:nvPr/>
        </p:nvPicPr>
        <p:blipFill>
          <a:blip r:embed="rId4">
            <a:extLst/>
          </a:blip>
          <a:stretch>
            <a:fillRect/>
          </a:stretch>
        </p:blipFill>
        <p:spPr>
          <a:xfrm>
            <a:off x="1262861" y="6013788"/>
            <a:ext cx="6609638" cy="3683772"/>
          </a:xfrm>
          <a:prstGeom prst="rect">
            <a:avLst/>
          </a:prstGeom>
          <a:ln w="88900">
            <a:miter lim="400000"/>
          </a:ln>
        </p:spPr>
      </p:pic>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pic>
        <p:nvPicPr>
          <p:cNvPr id="359" name="pasted-image.png"/>
          <p:cNvPicPr/>
          <p:nvPr/>
        </p:nvPicPr>
        <p:blipFill>
          <a:blip r:embed="rId2">
            <a:extLst/>
          </a:blip>
          <a:stretch>
            <a:fillRect/>
          </a:stretch>
        </p:blipFill>
        <p:spPr>
          <a:xfrm>
            <a:off x="1941271" y="2424011"/>
            <a:ext cx="9333688" cy="5958033"/>
          </a:xfrm>
          <a:prstGeom prst="rect">
            <a:avLst/>
          </a:prstGeom>
          <a:ln w="88900">
            <a:miter lim="400000"/>
          </a:ln>
        </p:spPr>
      </p:pic>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pic>
        <p:nvPicPr>
          <p:cNvPr id="362" name="pasted-image.png"/>
          <p:cNvPicPr/>
          <p:nvPr/>
        </p:nvPicPr>
        <p:blipFill>
          <a:blip r:embed="rId2">
            <a:extLst/>
          </a:blip>
          <a:stretch>
            <a:fillRect/>
          </a:stretch>
        </p:blipFill>
        <p:spPr>
          <a:xfrm>
            <a:off x="1572883" y="2496827"/>
            <a:ext cx="10299469" cy="5625480"/>
          </a:xfrm>
          <a:prstGeom prst="rect">
            <a:avLst/>
          </a:prstGeom>
          <a:ln w="88900">
            <a:miter lim="400000"/>
          </a:ln>
        </p:spPr>
      </p:pic>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65" name="Shape 365"/>
          <p:cNvSpPr/>
          <p:nvPr>
            <p:ph type="body" idx="1"/>
          </p:nvPr>
        </p:nvSpPr>
        <p:spPr>
          <a:xfrm>
            <a:off x="-1" y="1295400"/>
            <a:ext cx="13004801" cy="25400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静态方法（staticmethod）和类方法（classmethod）</a:t>
            </a:r>
          </a:p>
        </p:txBody>
      </p:sp>
      <p:pic>
        <p:nvPicPr>
          <p:cNvPr id="366" name="pasted-image.png"/>
          <p:cNvPicPr/>
          <p:nvPr/>
        </p:nvPicPr>
        <p:blipFill>
          <a:blip r:embed="rId3">
            <a:extLst/>
          </a:blip>
          <a:stretch>
            <a:fillRect/>
          </a:stretch>
        </p:blipFill>
        <p:spPr>
          <a:xfrm>
            <a:off x="547820" y="3149600"/>
            <a:ext cx="6046883" cy="5308600"/>
          </a:xfrm>
          <a:prstGeom prst="rect">
            <a:avLst/>
          </a:prstGeom>
          <a:ln w="88900">
            <a:miter lim="400000"/>
          </a:ln>
        </p:spPr>
      </p:pic>
      <p:pic>
        <p:nvPicPr>
          <p:cNvPr id="367" name="pasted-image.png"/>
          <p:cNvPicPr/>
          <p:nvPr/>
        </p:nvPicPr>
        <p:blipFill>
          <a:blip r:embed="rId4">
            <a:extLst/>
          </a:blip>
          <a:stretch>
            <a:fillRect/>
          </a:stretch>
        </p:blipFill>
        <p:spPr>
          <a:xfrm>
            <a:off x="6642100" y="3149600"/>
            <a:ext cx="5969000" cy="5308600"/>
          </a:xfrm>
          <a:prstGeom prst="rect">
            <a:avLst/>
          </a:prstGeom>
          <a:ln w="88900">
            <a:miter lim="400000"/>
          </a:ln>
        </p:spPr>
      </p:pic>
      <p:sp>
        <p:nvSpPr>
          <p:cNvPr id="368" name="Shape 368"/>
          <p:cNvSpPr/>
          <p:nvPr/>
        </p:nvSpPr>
        <p:spPr>
          <a:xfrm>
            <a:off x="462532" y="8459589"/>
            <a:ext cx="6321440" cy="742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300">
                <a:solidFill>
                  <a:srgbClr val="FF7777"/>
                </a:solidFill>
              </a:defRPr>
            </a:lvl1pPr>
          </a:lstStyle>
          <a:p>
            <a:pPr lvl="0">
              <a:defRPr sz="1800">
                <a:solidFill>
                  <a:srgbClr val="000000"/>
                </a:solidFill>
              </a:defRPr>
            </a:pPr>
            <a:r>
              <a:rPr sz="3300">
                <a:solidFill>
                  <a:srgbClr val="FF7777"/>
                </a:solidFill>
              </a:rPr>
              <a:t>self表示实例，cls表示类本身</a:t>
            </a:r>
          </a:p>
        </p:txBody>
      </p:sp>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71" name="Shape 371"/>
          <p:cNvSpPr/>
          <p:nvPr>
            <p:ph type="body" idx="1"/>
          </p:nvPr>
        </p:nvSpPr>
        <p:spPr>
          <a:xfrm>
            <a:off x="1270000" y="21590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静态方法和类方法都访问不到对象变量，因为没有self，静态方法也访问不到cls，只能把类名写进去才能访问，incr_count3()事实上这样用已经违背了静态方法不能访问类本身的原则，要访问当前类就应该用类方法，avg()才是一个正确静态方法用法，方法内的逻辑和类A完全无关。</a:t>
            </a:r>
          </a:p>
        </p:txBody>
      </p:sp>
    </p:spTree>
  </p:cSld>
  <p:clrMapOvr>
    <a:masterClrMapping/>
  </p:clrMapOvr>
  <p:transitio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74" name="Shape 374"/>
          <p:cNvSpPr/>
          <p:nvPr>
            <p:ph type="body" idx="1"/>
          </p:nvPr>
        </p:nvSpPr>
        <p:spPr>
          <a:xfrm>
            <a:off x="1270000" y="-127000"/>
            <a:ext cx="10464800" cy="5740400"/>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私有变量（单下划线非正式，双下划线正式）</a:t>
            </a:r>
          </a:p>
        </p:txBody>
      </p:sp>
      <p:pic>
        <p:nvPicPr>
          <p:cNvPr id="375" name="pasted-image.png"/>
          <p:cNvPicPr/>
          <p:nvPr/>
        </p:nvPicPr>
        <p:blipFill>
          <a:blip r:embed="rId3">
            <a:extLst/>
          </a:blip>
          <a:stretch>
            <a:fillRect/>
          </a:stretch>
        </p:blipFill>
        <p:spPr>
          <a:xfrm>
            <a:off x="1917700" y="3238500"/>
            <a:ext cx="7408441" cy="2774798"/>
          </a:xfrm>
          <a:prstGeom prst="rect">
            <a:avLst/>
          </a:prstGeom>
          <a:ln w="88900">
            <a:miter lim="400000"/>
          </a:ln>
        </p:spPr>
      </p:pic>
      <p:pic>
        <p:nvPicPr>
          <p:cNvPr id="376" name="pasted-image.png"/>
          <p:cNvPicPr/>
          <p:nvPr/>
        </p:nvPicPr>
        <p:blipFill>
          <a:blip r:embed="rId4">
            <a:extLst/>
          </a:blip>
          <a:stretch>
            <a:fillRect/>
          </a:stretch>
        </p:blipFill>
        <p:spPr>
          <a:xfrm>
            <a:off x="1911187" y="6146800"/>
            <a:ext cx="7988751" cy="2462935"/>
          </a:xfrm>
          <a:prstGeom prst="rect">
            <a:avLst/>
          </a:prstGeom>
          <a:ln w="88900">
            <a:miter lim="400000"/>
          </a:ln>
        </p:spPr>
      </p:pic>
      <p:sp>
        <p:nvSpPr>
          <p:cNvPr id="377" name="Shape 377"/>
          <p:cNvSpPr/>
          <p:nvPr/>
        </p:nvSpPr>
        <p:spPr>
          <a:xfrm>
            <a:off x="3591983" y="6845300"/>
            <a:ext cx="12319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7777"/>
                </a:solidFill>
              </a:defRPr>
            </a:lvl1pPr>
          </a:lstStyle>
          <a:p>
            <a:pPr lvl="0">
              <a:defRPr sz="1800">
                <a:solidFill>
                  <a:srgbClr val="000000"/>
                </a:solidFill>
              </a:defRPr>
            </a:pPr>
            <a:r>
              <a:rPr sz="2200">
                <a:solidFill>
                  <a:srgbClr val="FF7777"/>
                </a:solidFill>
              </a:rPr>
              <a:t>访问不了</a:t>
            </a:r>
          </a:p>
        </p:txBody>
      </p:sp>
      <p:sp>
        <p:nvSpPr>
          <p:cNvPr id="378" name="Shape 378"/>
          <p:cNvSpPr/>
          <p:nvPr/>
        </p:nvSpPr>
        <p:spPr>
          <a:xfrm>
            <a:off x="4694890" y="7889037"/>
            <a:ext cx="4969686" cy="545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FF7777"/>
                </a:solidFill>
              </a:defRPr>
            </a:lvl1pPr>
          </a:lstStyle>
          <a:p>
            <a:pPr lvl="0">
              <a:defRPr sz="1800">
                <a:solidFill>
                  <a:srgbClr val="000000"/>
                </a:solidFill>
              </a:defRPr>
            </a:pPr>
            <a:r>
              <a:rPr sz="2200">
                <a:solidFill>
                  <a:srgbClr val="FF7777"/>
                </a:solidFill>
              </a:rPr>
              <a:t>迂回访问：类的实例._类名__私有变量</a:t>
            </a:r>
          </a:p>
        </p:txBody>
      </p:sp>
    </p:spTree>
  </p:cSld>
  <p:clrMapOvr>
    <a:masterClrMapping/>
  </p:clrMapOvr>
  <p:transitio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81" name="Shape 381"/>
          <p:cNvSpPr/>
          <p:nvPr>
            <p:ph type="body" idx="1"/>
          </p:nvPr>
        </p:nvSpPr>
        <p:spPr>
          <a:xfrm>
            <a:off x="1270000" y="-76200"/>
            <a:ext cx="10464800" cy="5740400"/>
          </a:xfrm>
          <a:prstGeom prst="rect">
            <a:avLst/>
          </a:prstGeom>
        </p:spPr>
        <p:txBody>
          <a:bodyPr/>
          <a:lstStyle/>
          <a:p>
            <a:pPr lvl="0" marL="571499" indent="-571499">
              <a:buBlip>
                <a:blip r:embed="rId2"/>
              </a:buBlip>
              <a:defRPr sz="1800">
                <a:solidFill>
                  <a:srgbClr val="000000"/>
                </a:solidFill>
              </a:defRPr>
            </a:pPr>
            <a:r>
              <a:rPr sz="3000">
                <a:solidFill>
                  <a:srgbClr val="FFFFFF"/>
                </a:solidFill>
              </a:rPr>
              <a:t>魔术方法 / 魔法方法（双下划线的方法）</a:t>
            </a:r>
            <a:endParaRPr sz="3000">
              <a:solidFill>
                <a:srgbClr val="FFFFFF"/>
              </a:solidFill>
            </a:endParaRPr>
          </a:p>
          <a:p>
            <a:pPr lvl="0" marL="571499" indent="-571499">
              <a:buBlip>
                <a:blip r:embed="rId2"/>
              </a:buBlip>
              <a:defRPr sz="1800">
                <a:solidFill>
                  <a:srgbClr val="000000"/>
                </a:solidFill>
              </a:defRPr>
            </a:pPr>
            <a:r>
              <a:rPr sz="3000">
                <a:solidFill>
                  <a:srgbClr val="FFFFFF"/>
                </a:solidFill>
              </a:rPr>
              <a:t>类的构造方法</a:t>
            </a:r>
          </a:p>
        </p:txBody>
      </p:sp>
      <p:pic>
        <p:nvPicPr>
          <p:cNvPr id="382" name="pasted-image.png"/>
          <p:cNvPicPr/>
          <p:nvPr/>
        </p:nvPicPr>
        <p:blipFill>
          <a:blip r:embed="rId3">
            <a:extLst/>
          </a:blip>
          <a:stretch>
            <a:fillRect/>
          </a:stretch>
        </p:blipFill>
        <p:spPr>
          <a:xfrm>
            <a:off x="1906687" y="6919184"/>
            <a:ext cx="6636017" cy="2603197"/>
          </a:xfrm>
          <a:prstGeom prst="rect">
            <a:avLst/>
          </a:prstGeom>
          <a:ln w="88900">
            <a:miter lim="400000"/>
          </a:ln>
        </p:spPr>
      </p:pic>
      <p:pic>
        <p:nvPicPr>
          <p:cNvPr id="383" name="pasted-image.png"/>
          <p:cNvPicPr/>
          <p:nvPr/>
        </p:nvPicPr>
        <p:blipFill>
          <a:blip r:embed="rId4">
            <a:extLst/>
          </a:blip>
          <a:stretch>
            <a:fillRect/>
          </a:stretch>
        </p:blipFill>
        <p:spPr>
          <a:xfrm>
            <a:off x="1906687" y="3656193"/>
            <a:ext cx="6636017" cy="3182973"/>
          </a:xfrm>
          <a:prstGeom prst="rect">
            <a:avLst/>
          </a:prstGeom>
          <a:ln w="88900">
            <a:miter lim="400000"/>
          </a:ln>
        </p:spPr>
      </p:pic>
    </p:spTree>
  </p:cSld>
  <p:clrMapOvr>
    <a:masterClrMapping/>
  </p:clrMapOvr>
  <p:transitio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86" name="Shape 386"/>
          <p:cNvSpPr/>
          <p:nvPr>
            <p:ph type="body" idx="1"/>
          </p:nvPr>
        </p:nvSpPr>
        <p:spPr>
          <a:xfrm>
            <a:off x="1270000" y="2226733"/>
            <a:ext cx="10464800" cy="5740401"/>
          </a:xfrm>
          <a:prstGeom prst="rect">
            <a:avLst/>
          </a:prstGeom>
        </p:spPr>
        <p:txBody>
          <a:bodyPr/>
          <a:lstStyle/>
          <a:p>
            <a:pPr lvl="0" marL="411480" indent="-411480" defTabSz="329184">
              <a:spcBef>
                <a:spcPts val="2500"/>
              </a:spcBef>
              <a:buBlip>
                <a:blip r:embed="rId2"/>
              </a:buBlip>
              <a:defRPr sz="1800">
                <a:solidFill>
                  <a:srgbClr val="000000"/>
                </a:solidFill>
              </a:defRPr>
            </a:pPr>
            <a:r>
              <a:rPr sz="2592">
                <a:solidFill>
                  <a:srgbClr val="FFFFFF"/>
                </a:solidFill>
              </a:rPr>
              <a:t>控制属性访问</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1、__getattr__ 在属性被访问而对象没有这样的属性时自动调用</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2、__setattr__ 试图给属性赋值时自动调用</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3、__delattr__ 试图删除属性时自动调用</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4、__getattribute__ 在属性被访问时自动调用（只适用于新式类）</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5、__getattribute__ 和 __getattr__ 的区别是无论属性是否存在，都要被调用</a:t>
            </a:r>
          </a:p>
        </p:txBody>
      </p:sp>
    </p:spTree>
  </p:cSld>
  <p:clrMapOvr>
    <a:masterClrMapping/>
  </p:clrMapOvr>
  <p:transitio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pic>
        <p:nvPicPr>
          <p:cNvPr id="389" name="pasted-image.png"/>
          <p:cNvPicPr/>
          <p:nvPr/>
        </p:nvPicPr>
        <p:blipFill>
          <a:blip r:embed="rId2">
            <a:extLst/>
          </a:blip>
          <a:stretch>
            <a:fillRect/>
          </a:stretch>
        </p:blipFill>
        <p:spPr>
          <a:xfrm>
            <a:off x="2599494" y="2132620"/>
            <a:ext cx="7805812" cy="7426247"/>
          </a:xfrm>
          <a:prstGeom prst="rect">
            <a:avLst/>
          </a:prstGeom>
          <a:ln w="889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prstGeom prst="rect">
            <a:avLst/>
          </a:prstGeom>
        </p:spPr>
        <p:txBody>
          <a:bodyPr/>
          <a:lstStyle/>
          <a:p>
            <a:pPr lvl="0">
              <a:defRPr sz="1800">
                <a:solidFill>
                  <a:srgbClr val="000000"/>
                </a:solidFill>
              </a:defRPr>
            </a:pPr>
            <a:r>
              <a:rPr sz="7200">
                <a:solidFill>
                  <a:srgbClr val="FFFFFF"/>
                </a:solidFill>
              </a:rPr>
              <a:t>函数</a:t>
            </a:r>
          </a:p>
        </p:txBody>
      </p:sp>
      <p:sp>
        <p:nvSpPr>
          <p:cNvPr id="68" name="Shape 68"/>
          <p:cNvSpPr/>
          <p:nvPr>
            <p:ph type="body" idx="1"/>
          </p:nvPr>
        </p:nvSpPr>
        <p:spPr>
          <a:xfrm>
            <a:off x="1135002" y="154348"/>
            <a:ext cx="10464801" cy="5740401"/>
          </a:xfrm>
          <a:prstGeom prst="rect">
            <a:avLst/>
          </a:prstGeom>
        </p:spPr>
        <p:txBody>
          <a:bodyPr/>
          <a:lstStyle>
            <a:lvl1pPr>
              <a:buBlip>
                <a:blip r:embed="rId2"/>
              </a:buBlip>
              <a:defRPr>
                <a:solidFill>
                  <a:srgbClr val="FF7777"/>
                </a:solidFill>
              </a:defRPr>
            </a:lvl1pPr>
          </a:lstStyle>
          <a:p>
            <a:pPr lvl="0">
              <a:defRPr sz="1800">
                <a:solidFill>
                  <a:srgbClr val="000000"/>
                </a:solidFill>
              </a:defRPr>
            </a:pPr>
            <a:r>
              <a:rPr sz="3600">
                <a:solidFill>
                  <a:srgbClr val="FF7777"/>
                </a:solidFill>
              </a:rPr>
              <a:t>混合使用参数</a:t>
            </a:r>
          </a:p>
        </p:txBody>
      </p:sp>
      <p:pic>
        <p:nvPicPr>
          <p:cNvPr id="69" name="pasted-image.png"/>
          <p:cNvPicPr/>
          <p:nvPr/>
        </p:nvPicPr>
        <p:blipFill>
          <a:blip r:embed="rId3">
            <a:extLst/>
          </a:blip>
          <a:stretch>
            <a:fillRect/>
          </a:stretch>
        </p:blipFill>
        <p:spPr>
          <a:xfrm>
            <a:off x="1155554" y="3708244"/>
            <a:ext cx="11369254" cy="2337112"/>
          </a:xfrm>
          <a:prstGeom prst="rect">
            <a:avLst/>
          </a:prstGeom>
          <a:ln w="88900">
            <a:miter lim="400000"/>
          </a:ln>
        </p:spPr>
      </p:pic>
    </p:spTree>
  </p:cSld>
  <p:clrMapOvr>
    <a:masterClrMapping/>
  </p:clrMapOvr>
  <p:transitio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92" name="Shape 392"/>
          <p:cNvSpPr/>
          <p:nvPr>
            <p:ph type="body" idx="1"/>
          </p:nvPr>
        </p:nvSpPr>
        <p:spPr>
          <a:xfrm>
            <a:off x="1151466" y="-397934"/>
            <a:ext cx="10464801" cy="5740401"/>
          </a:xfrm>
          <a:prstGeom prst="rect">
            <a:avLst/>
          </a:prstGeom>
        </p:spPr>
        <p:txBody>
          <a:bodyPr/>
          <a:lstStyle>
            <a:lvl1pPr>
              <a:buBlip>
                <a:blip r:embed="rId2"/>
              </a:buBlip>
            </a:lvl1pPr>
          </a:lstStyle>
          <a:p>
            <a:pPr lvl="0">
              <a:defRPr sz="1800">
                <a:solidFill>
                  <a:srgbClr val="000000"/>
                </a:solidFill>
              </a:defRPr>
            </a:pPr>
            <a:r>
              <a:rPr sz="3600">
                <a:solidFill>
                  <a:srgbClr val="FFFFFF"/>
                </a:solidFill>
              </a:rPr>
              <a:t>类的表示</a:t>
            </a:r>
          </a:p>
        </p:txBody>
      </p:sp>
      <p:pic>
        <p:nvPicPr>
          <p:cNvPr id="393" name="pasted-image.png"/>
          <p:cNvPicPr/>
          <p:nvPr/>
        </p:nvPicPr>
        <p:blipFill>
          <a:blip r:embed="rId3">
            <a:extLst/>
          </a:blip>
          <a:stretch>
            <a:fillRect/>
          </a:stretch>
        </p:blipFill>
        <p:spPr>
          <a:xfrm>
            <a:off x="1769533" y="2899833"/>
            <a:ext cx="6127129" cy="1454224"/>
          </a:xfrm>
          <a:prstGeom prst="rect">
            <a:avLst/>
          </a:prstGeom>
          <a:ln w="88900">
            <a:miter lim="400000"/>
          </a:ln>
        </p:spPr>
      </p:pic>
      <p:pic>
        <p:nvPicPr>
          <p:cNvPr id="394" name="pasted-image.png"/>
          <p:cNvPicPr/>
          <p:nvPr/>
        </p:nvPicPr>
        <p:blipFill>
          <a:blip r:embed="rId4">
            <a:extLst/>
          </a:blip>
          <a:stretch>
            <a:fillRect/>
          </a:stretch>
        </p:blipFill>
        <p:spPr>
          <a:xfrm>
            <a:off x="1771892" y="4510690"/>
            <a:ext cx="9756137" cy="1929091"/>
          </a:xfrm>
          <a:prstGeom prst="rect">
            <a:avLst/>
          </a:prstGeom>
          <a:ln w="88900">
            <a:miter lim="400000"/>
          </a:ln>
        </p:spPr>
      </p:pic>
      <p:pic>
        <p:nvPicPr>
          <p:cNvPr id="395" name="pasted-image.png"/>
          <p:cNvPicPr/>
          <p:nvPr/>
        </p:nvPicPr>
        <p:blipFill>
          <a:blip r:embed="rId5">
            <a:extLst/>
          </a:blip>
          <a:stretch>
            <a:fillRect/>
          </a:stretch>
        </p:blipFill>
        <p:spPr>
          <a:xfrm>
            <a:off x="1792596" y="6651645"/>
            <a:ext cx="9756136" cy="2676603"/>
          </a:xfrm>
          <a:prstGeom prst="rect">
            <a:avLst/>
          </a:prstGeom>
          <a:ln w="88900">
            <a:miter lim="400000"/>
          </a:ln>
        </p:spPr>
      </p:pic>
    </p:spTree>
  </p:cSld>
  <p:clrMapOvr>
    <a:masterClrMapping/>
  </p:clrMapOvr>
  <p:transitio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sp>
        <p:nvSpPr>
          <p:cNvPr id="398" name="Shape 398"/>
          <p:cNvSpPr/>
          <p:nvPr>
            <p:ph type="body" idx="1"/>
          </p:nvPr>
        </p:nvSpPr>
        <p:spPr>
          <a:prstGeom prst="rect">
            <a:avLst/>
          </a:prstGeom>
        </p:spPr>
        <p:txBody>
          <a:bodyPr/>
          <a:lstStyle/>
          <a:p>
            <a:pPr lvl="0">
              <a:buBlip>
                <a:blip r:embed="rId2"/>
              </a:buBlip>
              <a:defRPr sz="1800">
                <a:solidFill>
                  <a:srgbClr val="000000"/>
                </a:solidFill>
              </a:defRPr>
            </a:pPr>
            <a:r>
              <a:rPr sz="3600">
                <a:solidFill>
                  <a:srgbClr val="FFFFFF"/>
                </a:solidFill>
              </a:rPr>
              <a:t>容器方法：</a:t>
            </a:r>
            <a:endParaRPr sz="3600">
              <a:solidFill>
                <a:srgbClr val="FFFFFF"/>
              </a:solidFill>
            </a:endParaRPr>
          </a:p>
          <a:p>
            <a:pPr lvl="0">
              <a:buBlip>
                <a:blip r:embed="rId2"/>
              </a:buBlip>
              <a:defRPr sz="1800">
                <a:solidFill>
                  <a:srgbClr val="000000"/>
                </a:solidFill>
              </a:defRPr>
            </a:pPr>
            <a:r>
              <a:rPr sz="3600">
                <a:solidFill>
                  <a:srgbClr val="FFFFFF"/>
                </a:solidFill>
              </a:rPr>
              <a:t>1、__getitem__ 得到给定键(key)的值</a:t>
            </a:r>
            <a:endParaRPr sz="3600">
              <a:solidFill>
                <a:srgbClr val="FFFFFF"/>
              </a:solidFill>
            </a:endParaRPr>
          </a:p>
          <a:p>
            <a:pPr lvl="0">
              <a:buBlip>
                <a:blip r:embed="rId2"/>
              </a:buBlip>
              <a:defRPr sz="1800">
                <a:solidFill>
                  <a:srgbClr val="000000"/>
                </a:solidFill>
              </a:defRPr>
            </a:pPr>
            <a:r>
              <a:rPr sz="3600">
                <a:solidFill>
                  <a:srgbClr val="FFFFFF"/>
                </a:solidFill>
              </a:rPr>
              <a:t>2、__setitem__ 设置给定键(key)的值</a:t>
            </a:r>
            <a:endParaRPr sz="3600">
              <a:solidFill>
                <a:srgbClr val="FFFFFF"/>
              </a:solidFill>
            </a:endParaRPr>
          </a:p>
          <a:p>
            <a:pPr lvl="0">
              <a:buBlip>
                <a:blip r:embed="rId2"/>
              </a:buBlip>
              <a:defRPr sz="1800">
                <a:solidFill>
                  <a:srgbClr val="000000"/>
                </a:solidFill>
              </a:defRPr>
            </a:pPr>
            <a:r>
              <a:rPr sz="3600">
                <a:solidFill>
                  <a:srgbClr val="FFFFFF"/>
                </a:solidFill>
              </a:rPr>
              <a:t>3、__delitem__ 删除给定键(key)的值</a:t>
            </a:r>
            <a:endParaRPr sz="3600">
              <a:solidFill>
                <a:srgbClr val="FFFFFF"/>
              </a:solidFill>
            </a:endParaRPr>
          </a:p>
          <a:p>
            <a:pPr lvl="0">
              <a:buBlip>
                <a:blip r:embed="rId2"/>
              </a:buBlip>
              <a:defRPr sz="1800">
                <a:solidFill>
                  <a:srgbClr val="000000"/>
                </a:solidFill>
              </a:defRPr>
            </a:pPr>
            <a:r>
              <a:rPr sz="3600">
                <a:solidFill>
                  <a:srgbClr val="FFFFFF"/>
                </a:solidFill>
              </a:rPr>
              <a:t>4、__len__ 获得项的数目</a:t>
            </a:r>
          </a:p>
        </p:txBody>
      </p:sp>
    </p:spTree>
  </p:cSld>
  <p:clrMapOvr>
    <a:masterClrMapping/>
  </p:clrMapOvr>
  <p:transitio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p>
            <a:pPr lvl="0">
              <a:defRPr sz="1800">
                <a:solidFill>
                  <a:srgbClr val="000000"/>
                </a:solidFill>
              </a:defRPr>
            </a:pPr>
            <a:r>
              <a:rPr sz="7200">
                <a:solidFill>
                  <a:srgbClr val="FFFFFF"/>
                </a:solidFill>
              </a:rPr>
              <a:t>面向对象编程</a:t>
            </a:r>
          </a:p>
        </p:txBody>
      </p:sp>
      <p:pic>
        <p:nvPicPr>
          <p:cNvPr id="401" name="pasted-image.png"/>
          <p:cNvPicPr/>
          <p:nvPr/>
        </p:nvPicPr>
        <p:blipFill>
          <a:blip r:embed="rId2">
            <a:extLst/>
          </a:blip>
          <a:stretch>
            <a:fillRect/>
          </a:stretch>
        </p:blipFill>
        <p:spPr>
          <a:xfrm>
            <a:off x="2032000" y="2260600"/>
            <a:ext cx="8940800" cy="6400800"/>
          </a:xfrm>
          <a:prstGeom prst="rect">
            <a:avLst/>
          </a:prstGeom>
          <a:ln w="88900">
            <a:miter lim="400000"/>
          </a:ln>
        </p:spPr>
      </p:pic>
    </p:spTree>
  </p:cSld>
  <p:clrMapOvr>
    <a:masterClrMapping/>
  </p:clrMapOvr>
  <p:transitio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title"/>
          </p:nvPr>
        </p:nvSpPr>
        <p:spPr>
          <a:prstGeom prst="rect">
            <a:avLst/>
          </a:prstGeom>
        </p:spPr>
        <p:txBody>
          <a:bodyPr/>
          <a:lstStyle/>
          <a:p>
            <a:pPr lvl="0">
              <a:defRPr sz="1800">
                <a:solidFill>
                  <a:srgbClr val="000000"/>
                </a:solidFill>
              </a:defRPr>
            </a:pPr>
            <a:r>
              <a:rPr sz="7200">
                <a:solidFill>
                  <a:srgbClr val="FFFFFF"/>
                </a:solidFill>
              </a:rPr>
              <a:t>命名规范</a:t>
            </a:r>
          </a:p>
        </p:txBody>
      </p:sp>
      <p:sp>
        <p:nvSpPr>
          <p:cNvPr id="404" name="Shape 404"/>
          <p:cNvSpPr/>
          <p:nvPr>
            <p:ph type="body" idx="1"/>
          </p:nvPr>
        </p:nvSpPr>
        <p:spPr>
          <a:xfrm>
            <a:off x="1032933" y="2074332"/>
            <a:ext cx="10464801" cy="7128935"/>
          </a:xfrm>
          <a:prstGeom prst="rect">
            <a:avLst/>
          </a:prstGeom>
        </p:spPr>
        <p:txBody>
          <a:bodyPr/>
          <a:lstStyle/>
          <a:p>
            <a:pPr lvl="0" marL="302894" indent="-302894" defTabSz="242315">
              <a:spcBef>
                <a:spcPts val="1900"/>
              </a:spcBef>
              <a:buBlip>
                <a:blip r:embed="rId2"/>
              </a:buBlip>
              <a:defRPr sz="1800">
                <a:solidFill>
                  <a:srgbClr val="000000"/>
                </a:solidFill>
              </a:defRPr>
            </a:pPr>
            <a:r>
              <a:rPr sz="1060">
                <a:solidFill>
                  <a:srgbClr val="FFFFFF"/>
                </a:solidFill>
              </a:rPr>
              <a:t>文件名：全小写，可使用下划线连接</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包名：使用简短的、全小写，如果下划线可以改善可读性则可以加入，如my_package比mypackage更好</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模块名：同包名</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类名：总是使用首字母大写的单词串，如MyClass，内部类可以使用额外的前导下划线</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函数名和方法名：全小写，可使用下划线连接</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函数和方法的参数：总是使用self作为实例方法的第一个参数，总是使用cls作为类方法的第一个参数。如果一个函数的参数名和内置的关键字冲突，通常使用一个后缀下划线以示区别</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全局变量：全大写</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变量：全小写，可使用下划线连接</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常量：所有字母大写的单词串，使用下划线连接</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异常：可修复的异常以Exception结尾，不可修复的异常以Error结尾</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缩写：尽量使用约定俗成的缩写方式，如function缩写成func/fn，text缩写成txt，object缩写成obj，number缩写成num等等</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7777"/>
                </a:solidFill>
              </a:rPr>
              <a:t>前导后缀下划线</a:t>
            </a:r>
            <a:endParaRPr sz="1060">
              <a:solidFill>
                <a:srgbClr val="FF7777"/>
              </a:solidFill>
            </a:endParaRPr>
          </a:p>
          <a:p>
            <a:pPr lvl="0" marL="302894" indent="-302894" defTabSz="242315">
              <a:spcBef>
                <a:spcPts val="1900"/>
              </a:spcBef>
              <a:buBlip>
                <a:blip r:embed="rId2"/>
              </a:buBlip>
              <a:defRPr sz="1800">
                <a:solidFill>
                  <a:srgbClr val="000000"/>
                </a:solidFill>
              </a:defRPr>
            </a:pPr>
            <a:r>
              <a:rPr sz="1060">
                <a:solidFill>
                  <a:srgbClr val="FFFFFF"/>
                </a:solidFill>
              </a:rPr>
              <a:t>一个前导下划线：表示非公有。</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一个后缀下划线：避免关键字冲突。</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两个前导下划线：当命名一个类属性引起名称冲突时使用。</a:t>
            </a:r>
            <a:endParaRPr sz="1060">
              <a:solidFill>
                <a:srgbClr val="FFFFFF"/>
              </a:solidFill>
            </a:endParaRPr>
          </a:p>
          <a:p>
            <a:pPr lvl="0" marL="302894" indent="-302894" defTabSz="242315">
              <a:spcBef>
                <a:spcPts val="1900"/>
              </a:spcBef>
              <a:buBlip>
                <a:blip r:embed="rId2"/>
              </a:buBlip>
              <a:defRPr sz="1800">
                <a:solidFill>
                  <a:srgbClr val="000000"/>
                </a:solidFill>
              </a:defRPr>
            </a:pPr>
            <a:r>
              <a:rPr sz="1060">
                <a:solidFill>
                  <a:srgbClr val="FFFFFF"/>
                </a:solidFill>
              </a:rPr>
              <a:t>两个前导和后缀下划线：魔术方法或者属性，例如__init__或者__file__。绝对不要创造这样的名字，而只是使用它们。</a:t>
            </a:r>
          </a:p>
        </p:txBody>
      </p:sp>
    </p:spTree>
  </p:cSld>
  <p:clrMapOvr>
    <a:masterClrMapping/>
  </p:clrMapOvr>
  <p:transitio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title"/>
          </p:nvPr>
        </p:nvSpPr>
        <p:spPr>
          <a:prstGeom prst="rect">
            <a:avLst/>
          </a:prstGeom>
        </p:spPr>
        <p:txBody>
          <a:bodyPr/>
          <a:lstStyle/>
          <a:p>
            <a:pPr lvl="0">
              <a:defRPr sz="1800">
                <a:solidFill>
                  <a:srgbClr val="000000"/>
                </a:solidFill>
              </a:defRPr>
            </a:pPr>
            <a:r>
              <a:rPr sz="7200">
                <a:solidFill>
                  <a:srgbClr val="FFFFFF"/>
                </a:solidFill>
              </a:rPr>
              <a:t>命名规范</a:t>
            </a:r>
          </a:p>
        </p:txBody>
      </p:sp>
      <p:sp>
        <p:nvSpPr>
          <p:cNvPr id="407" name="Shape 407"/>
          <p:cNvSpPr/>
          <p:nvPr>
            <p:ph type="body" idx="1"/>
          </p:nvPr>
        </p:nvSpPr>
        <p:spPr>
          <a:prstGeom prst="rect">
            <a:avLst/>
          </a:prstGeom>
        </p:spPr>
        <p:txBody>
          <a:bodyPr/>
          <a:lstStyle/>
          <a:p>
            <a:pPr lvl="0" marL="285750" indent="-285750" defTabSz="228600">
              <a:spcBef>
                <a:spcPts val="1800"/>
              </a:spcBef>
              <a:buBlip>
                <a:blip r:embed="rId2"/>
              </a:buBlip>
              <a:defRPr sz="1800">
                <a:solidFill>
                  <a:srgbClr val="000000"/>
                </a:solidFill>
              </a:defRPr>
            </a:pPr>
            <a:r>
              <a:rPr>
                <a:solidFill>
                  <a:srgbClr val="FFFFFF"/>
                </a:solidFill>
              </a:rPr>
              <a:t>module_name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package_name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ClassName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method_name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ExceptionName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function_name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GLOBAL_VAR_NAME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instance_var_name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function_parameter_name</a:t>
            </a:r>
            <a:endParaRPr>
              <a:solidFill>
                <a:srgbClr val="FFFFFF"/>
              </a:solidFill>
            </a:endParaRPr>
          </a:p>
          <a:p>
            <a:pPr lvl="0" marL="285750" indent="-285750" defTabSz="228600">
              <a:spcBef>
                <a:spcPts val="1800"/>
              </a:spcBef>
              <a:buBlip>
                <a:blip r:embed="rId2"/>
              </a:buBlip>
              <a:defRPr sz="1800">
                <a:solidFill>
                  <a:srgbClr val="000000"/>
                </a:solidFill>
              </a:defRPr>
            </a:pPr>
            <a:r>
              <a:rPr>
                <a:solidFill>
                  <a:srgbClr val="FFFFFF"/>
                </a:solidFill>
              </a:rPr>
              <a:t>local_var_name.</a:t>
            </a:r>
          </a:p>
        </p:txBody>
      </p:sp>
    </p:spTree>
  </p:cSld>
  <p:clrMapOvr>
    <a:masterClrMapping/>
  </p:clrMapOvr>
  <p:transitio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p:nvPr>
        </p:nvSpPr>
        <p:spPr>
          <a:xfrm>
            <a:off x="1270000" y="-457200"/>
            <a:ext cx="10464800" cy="2540000"/>
          </a:xfrm>
          <a:prstGeom prst="rect">
            <a:avLst/>
          </a:prstGeom>
        </p:spPr>
        <p:txBody>
          <a:bodyPr/>
          <a:lstStyle/>
          <a:p>
            <a:pPr lvl="0">
              <a:defRPr sz="1800">
                <a:solidFill>
                  <a:srgbClr val="000000"/>
                </a:solidFill>
              </a:defRPr>
            </a:pPr>
            <a:r>
              <a:rPr sz="7200">
                <a:solidFill>
                  <a:srgbClr val="FFFFFF"/>
                </a:solidFill>
              </a:rPr>
              <a:t>本周课后练习</a:t>
            </a:r>
          </a:p>
        </p:txBody>
      </p:sp>
      <p:sp>
        <p:nvSpPr>
          <p:cNvPr id="410" name="Shape 410"/>
          <p:cNvSpPr/>
          <p:nvPr>
            <p:ph type="body" idx="1"/>
          </p:nvPr>
        </p:nvSpPr>
        <p:spPr>
          <a:xfrm>
            <a:off x="479699" y="1176617"/>
            <a:ext cx="12007301" cy="8209211"/>
          </a:xfrm>
          <a:prstGeom prst="rect">
            <a:avLst/>
          </a:prstGeom>
        </p:spPr>
        <p:txBody>
          <a:bodyPr/>
          <a:lstStyle/>
          <a:p>
            <a:pPr lvl="0" marL="411480" indent="-411480" defTabSz="329184">
              <a:spcBef>
                <a:spcPts val="2500"/>
              </a:spcBef>
              <a:buBlip>
                <a:blip r:embed="rId2"/>
              </a:buBlip>
              <a:defRPr sz="1800">
                <a:solidFill>
                  <a:srgbClr val="000000"/>
                </a:solidFill>
              </a:defRPr>
            </a:pPr>
            <a:r>
              <a:rPr sz="2592" u="sng">
                <a:solidFill>
                  <a:srgbClr val="FF7777"/>
                </a:solidFill>
              </a:rPr>
              <a:t>请提交可执行的代码( xxx.py )</a:t>
            </a:r>
            <a:endParaRPr sz="2592" u="sng">
              <a:solidFill>
                <a:srgbClr val="FF7777"/>
              </a:solidFill>
            </a:endParaRPr>
          </a:p>
          <a:p>
            <a:pPr lvl="0" marL="411480" indent="-411480" defTabSz="329184">
              <a:spcBef>
                <a:spcPts val="2500"/>
              </a:spcBef>
              <a:buBlip>
                <a:blip r:embed="rId2"/>
              </a:buBlip>
              <a:defRPr sz="1800">
                <a:solidFill>
                  <a:srgbClr val="000000"/>
                </a:solidFill>
              </a:defRPr>
            </a:pPr>
            <a:r>
              <a:rPr sz="2592">
                <a:solidFill>
                  <a:srgbClr val="FFFFFF"/>
                </a:solidFill>
              </a:rPr>
              <a:t>1、编写一个Animal类，属性有name，方法有call()；现有Dog类和Cat类继承Animal类，请根据实际情况重写call() （比如，狗叫可以打印汪汪，猫叫可以打印喵喵）</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2、使用递归实现10以内的斐波那契数列</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3、使用列表推导获取100以内的奇数</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4、使用异常处理结构实现 add(x,y) / sub(x,y) / mul(x,y) / div(x,y)</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5、将Python之禅（import this）写入文件，并统计有多少单词及其出现的次数，将统计结果序列化至文件中保存</a:t>
            </a:r>
            <a:endParaRPr sz="2592">
              <a:solidFill>
                <a:srgbClr val="FFFFFF"/>
              </a:solidFill>
            </a:endParaRPr>
          </a:p>
          <a:p>
            <a:pPr lvl="0" marL="411480" indent="-411480" defTabSz="329184">
              <a:spcBef>
                <a:spcPts val="2500"/>
              </a:spcBef>
              <a:buBlip>
                <a:blip r:embed="rId2"/>
              </a:buBlip>
              <a:defRPr sz="1800">
                <a:solidFill>
                  <a:srgbClr val="000000"/>
                </a:solidFill>
              </a:defRPr>
            </a:pPr>
            <a:r>
              <a:rPr sz="2592">
                <a:solidFill>
                  <a:srgbClr val="FFFFFF"/>
                </a:solidFill>
              </a:rPr>
              <a:t>6、第二周和第三周的课堂练习及课后练习重写一遍（参考答案），优化你的代码</a:t>
            </a:r>
          </a:p>
        </p:txBody>
      </p:sp>
    </p:spTree>
  </p:cSld>
  <p:clrMapOvr>
    <a:masterClrMapping/>
  </p:clrMapOvr>
  <p:transitio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title"/>
          </p:nvPr>
        </p:nvSpPr>
        <p:spPr>
          <a:prstGeom prst="rect">
            <a:avLst/>
          </a:prstGeom>
        </p:spPr>
        <p:txBody>
          <a:bodyPr/>
          <a:lstStyle/>
          <a:p>
            <a:pPr lvl="0">
              <a:defRPr sz="1800">
                <a:solidFill>
                  <a:srgbClr val="000000"/>
                </a:solidFill>
              </a:defRPr>
            </a:pPr>
            <a:r>
              <a:rPr sz="7200">
                <a:solidFill>
                  <a:srgbClr val="FFFFFF"/>
                </a:solidFill>
              </a:rPr>
              <a:t>本周课后阅读任务</a:t>
            </a:r>
          </a:p>
        </p:txBody>
      </p:sp>
      <p:sp>
        <p:nvSpPr>
          <p:cNvPr id="413" name="Shape 413"/>
          <p:cNvSpPr/>
          <p:nvPr>
            <p:ph type="body" idx="1"/>
          </p:nvPr>
        </p:nvSpPr>
        <p:spPr>
          <a:prstGeom prst="rect">
            <a:avLst/>
          </a:prstGeom>
        </p:spPr>
        <p:txBody>
          <a:bodyPr/>
          <a:lstStyle/>
          <a:p>
            <a:pPr lvl="0" marL="428625" indent="-428625" defTabSz="342900">
              <a:spcBef>
                <a:spcPts val="2700"/>
              </a:spcBef>
              <a:buBlip>
                <a:blip r:embed="rId2"/>
              </a:buBlip>
              <a:defRPr sz="1800">
                <a:solidFill>
                  <a:srgbClr val="000000"/>
                </a:solidFill>
              </a:defRPr>
            </a:pPr>
            <a:r>
              <a:rPr sz="2700" u="sng">
                <a:solidFill>
                  <a:srgbClr val="FFFFFF"/>
                </a:solidFill>
                <a:hlinkClick r:id="rId3" invalidUrl="" action="" tgtFrame="" tooltip="" history="1" highlightClick="0" endSnd="0"/>
              </a:rPr>
              <a:t>https://docs.python.org/3/tutorial/errors.html</a:t>
            </a:r>
            <a:endParaRPr sz="2700">
              <a:solidFill>
                <a:srgbClr val="FFFFFF"/>
              </a:solidFill>
            </a:endParaRPr>
          </a:p>
          <a:p>
            <a:pPr lvl="0" marL="428625" indent="-428625" defTabSz="342900">
              <a:spcBef>
                <a:spcPts val="2700"/>
              </a:spcBef>
              <a:buBlip>
                <a:blip r:embed="rId2"/>
              </a:buBlip>
              <a:defRPr sz="1800">
                <a:solidFill>
                  <a:srgbClr val="000000"/>
                </a:solidFill>
              </a:defRPr>
            </a:pPr>
            <a:r>
              <a:rPr sz="2700" u="sng">
                <a:solidFill>
                  <a:srgbClr val="FFFFFF"/>
                </a:solidFill>
                <a:hlinkClick r:id="rId4" invalidUrl="" action="" tgtFrame="" tooltip="" history="1" highlightClick="0" endSnd="0"/>
              </a:rPr>
              <a:t>https://www.digitalocean.com/community/tutorials/how-to-use-the-python-debugger</a:t>
            </a:r>
            <a:endParaRPr sz="2700">
              <a:solidFill>
                <a:srgbClr val="FFFFFF"/>
              </a:solidFill>
            </a:endParaRPr>
          </a:p>
          <a:p>
            <a:pPr lvl="0" marL="428625" indent="-428625" defTabSz="342900">
              <a:spcBef>
                <a:spcPts val="2700"/>
              </a:spcBef>
              <a:buBlip>
                <a:blip r:embed="rId2"/>
              </a:buBlip>
              <a:defRPr sz="1800">
                <a:solidFill>
                  <a:srgbClr val="000000"/>
                </a:solidFill>
              </a:defRPr>
            </a:pPr>
            <a:r>
              <a:rPr sz="2700" u="sng">
                <a:solidFill>
                  <a:srgbClr val="FFFFFF"/>
                </a:solidFill>
                <a:hlinkClick r:id="rId5" invalidUrl="" action="" tgtFrame="" tooltip="" history="1" highlightClick="0" endSnd="0"/>
              </a:rPr>
              <a:t>https://python-3-patterns-idioms-test.readthedocs.io/en/latest/Comprehensions.html</a:t>
            </a:r>
            <a:endParaRPr sz="2700">
              <a:solidFill>
                <a:srgbClr val="FFFFFF"/>
              </a:solidFill>
            </a:endParaRPr>
          </a:p>
          <a:p>
            <a:pPr lvl="0" marL="428625" indent="-428625" defTabSz="342900">
              <a:spcBef>
                <a:spcPts val="2700"/>
              </a:spcBef>
              <a:buBlip>
                <a:blip r:embed="rId2"/>
              </a:buBlip>
              <a:defRPr sz="1800">
                <a:solidFill>
                  <a:srgbClr val="000000"/>
                </a:solidFill>
              </a:defRPr>
            </a:pPr>
            <a:r>
              <a:rPr sz="2700" u="sng">
                <a:solidFill>
                  <a:srgbClr val="FFFFFF"/>
                </a:solidFill>
                <a:hlinkClick r:id="rId6" invalidUrl="" action="" tgtFrame="" tooltip="" history="1" highlightClick="0" endSnd="0"/>
              </a:rPr>
              <a:t>https://docs.python.org/3/tutorial/classes.html</a:t>
            </a:r>
            <a:endParaRPr sz="2700">
              <a:solidFill>
                <a:srgbClr val="FFFFFF"/>
              </a:solidFill>
            </a:endParaRPr>
          </a:p>
          <a:p>
            <a:pPr lvl="0" marL="428625" indent="-428625" defTabSz="342900">
              <a:spcBef>
                <a:spcPts val="2700"/>
              </a:spcBef>
              <a:buBlip>
                <a:blip r:embed="rId2"/>
              </a:buBlip>
              <a:defRPr sz="1800">
                <a:solidFill>
                  <a:srgbClr val="000000"/>
                </a:solidFill>
              </a:defRPr>
            </a:pPr>
            <a:r>
              <a:rPr sz="2700" u="sng">
                <a:solidFill>
                  <a:srgbClr val="FFFFFF"/>
                </a:solidFill>
                <a:hlinkClick r:id="rId7" invalidUrl="" action="" tgtFrame="" tooltip="" history="1" highlightClick="0" endSnd="0"/>
              </a:rPr>
              <a:t>https://rszalski.github.io/magicmethods/</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Chalkboard">
  <a:themeElements>
    <a:clrScheme name="Chalkboard">
      <a:dk1>
        <a:srgbClr val="BC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